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0"/>
  </p:notesMasterIdLst>
  <p:handoutMasterIdLst>
    <p:handoutMasterId r:id="rId51"/>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288" r:id="rId45"/>
    <p:sldId id="289" r:id="rId46"/>
    <p:sldId id="320" r:id="rId47"/>
    <p:sldId id="274" r:id="rId48"/>
    <p:sldId id="329" r:id="rId4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F809215-E893-4001-ADEF-A4E4BE134D29}" v="111" dt="2024-06-10T14:38:47.070"/>
    <p1510:client id="{7752B3E9-6642-4440-AB40-648D654E9A8D}" v="483" dt="2024-06-10T16:19:23.610"/>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presProps" Target="presProp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microsoft.com/office/2015/10/relationships/revisionInfo" Target="revisionInfo.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6/10/2024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jpeg>
</file>

<file path=ppt/media/image28.png>
</file>

<file path=ppt/media/image29.jpeg>
</file>

<file path=ppt/media/image3.png>
</file>

<file path=ppt/media/image30.png>
</file>

<file path=ppt/media/image31.jpe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3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lIns="91440" tIns="45720" rIns="91440" bIns="45720" anchor="t"/>
          <a:lstStyle/>
          <a:p>
            <a:endParaRPr lang="en-US" sz="2200" dirty="0">
              <a:solidFill>
                <a:schemeClr val="accent3">
                  <a:lumMod val="25000"/>
                </a:schemeClr>
              </a:solidFill>
              <a:latin typeface="Abadi"/>
            </a:endParaRPr>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Slide Number Placeholder 3">
            <a:extLst>
              <a:ext uri="{FF2B5EF4-FFF2-40B4-BE49-F238E27FC236}">
                <a16:creationId xmlns:a16="http://schemas.microsoft.com/office/drawing/2014/main" id="{EE021CA9-7CB7-1046-8FA0-21F127C19A59}"/>
              </a:ext>
            </a:extLst>
          </p:cNvPr>
          <p:cNvSpPr>
            <a:spLocks noGrp="1"/>
          </p:cNvSpPr>
          <p:nvPr/>
        </p:nvSpPr>
        <p:spPr>
          <a:xfrm>
            <a:off x="8714772" y="6025573"/>
            <a:ext cx="2743200" cy="401638"/>
          </a:xfrm>
          <a:prstGeom prst="rect">
            <a:avLst/>
          </a:prstGeom>
        </p:spPr>
        <p:txBody>
          <a:bodyPr vert="horz" lIns="91440" tIns="45720" rIns="91440" bIns="45720" rtlCol="0" anchor="ctr"/>
          <a:lstStyle>
            <a:defPPr>
              <a:defRPr lang="en-US"/>
            </a:defPPr>
            <a:lvl1pPr marL="0" algn="r" defTabSz="914400" rtl="0" eaLnBrk="1" latinLnBrk="0" hangingPunct="1">
              <a:defRPr sz="1600" kern="1200">
                <a:solidFill>
                  <a:srgbClr val="1C7DDB"/>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075537C-CA84-1446-933C-8E9D027F9201}" type="slidenum">
              <a:rPr lang="en-US" smtClean="0"/>
              <a:pPr/>
              <a:t>10</a:t>
            </a:fld>
            <a:endParaRPr lang="en-US"/>
          </a:p>
        </p:txBody>
      </p:sp>
      <p:sp>
        <p:nvSpPr>
          <p:cNvPr id="3" name="Content Placeholder 4">
            <a:extLst>
              <a:ext uri="{FF2B5EF4-FFF2-40B4-BE49-F238E27FC236}">
                <a16:creationId xmlns:a16="http://schemas.microsoft.com/office/drawing/2014/main" id="{1B07C49E-AFFC-EC46-8930-E4D428F5F943}"/>
              </a:ext>
            </a:extLst>
          </p:cNvPr>
          <p:cNvSpPr>
            <a:spLocks noGrp="1"/>
          </p:cNvSpPr>
          <p:nvPr/>
        </p:nvSpPr>
        <p:spPr>
          <a:xfrm>
            <a:off x="663332" y="1443671"/>
            <a:ext cx="5430160" cy="4740049"/>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200" dirty="0">
                <a:solidFill>
                  <a:schemeClr val="accent3">
                    <a:lumMod val="25000"/>
                  </a:schemeClr>
                </a:solidFill>
                <a:latin typeface="Abadi"/>
              </a:rPr>
              <a:t>We performed exploratory data analysis.</a:t>
            </a:r>
            <a:endParaRPr lang="en-US" dirty="0">
              <a:solidFill>
                <a:schemeClr val="accent3">
                  <a:lumMod val="25000"/>
                </a:schemeClr>
              </a:solidFill>
              <a:latin typeface="Abadi"/>
            </a:endParaRPr>
          </a:p>
          <a:p>
            <a:r>
              <a:rPr lang="en-US" sz="2200" dirty="0">
                <a:solidFill>
                  <a:schemeClr val="accent3">
                    <a:lumMod val="25000"/>
                  </a:schemeClr>
                </a:solidFill>
                <a:latin typeface="Abadi"/>
              </a:rPr>
              <a:t> We calculated the number of launches at each site, and the number and occurrence of each orbits</a:t>
            </a:r>
            <a:endParaRPr lang="en-US">
              <a:solidFill>
                <a:schemeClr val="accent3">
                  <a:lumMod val="25000"/>
                </a:schemeClr>
              </a:solidFill>
              <a:latin typeface="Abadi"/>
            </a:endParaRP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3">
                    <a:lumMod val="25000"/>
                  </a:schemeClr>
                </a:solidFill>
                <a:ea typeface="+mn-lt"/>
                <a:cs typeface="+mn-lt"/>
              </a:rPr>
              <a:t>https://github.com/nshaghluf/data-collection-/blob/main/labs-jupyter-spacex-Data%20wrangling.ipynb</a:t>
            </a:r>
            <a:endParaRPr lang="en-US" dirty="0">
              <a:solidFill>
                <a:schemeClr val="accent3">
                  <a:lumMod val="25000"/>
                </a:schemeClr>
              </a:solidFill>
              <a:ea typeface="+mn-lt"/>
              <a:cs typeface="+mn-lt"/>
            </a:endParaRPr>
          </a:p>
          <a:p>
            <a:endParaRPr lang="en-US" dirty="0"/>
          </a:p>
          <a:p>
            <a:endParaRPr lang="en-US" dirty="0"/>
          </a:p>
        </p:txBody>
      </p:sp>
      <p:pic>
        <p:nvPicPr>
          <p:cNvPr id="7" name="Picture 6">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6440425" y="158029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68425"/>
            <a:ext cx="5122789" cy="4373915"/>
          </a:xfrm>
          <a:prstGeom prst="rect">
            <a:avLst/>
          </a:prstGeom>
        </p:spPr>
        <p:txBody>
          <a:bodyPr lIns="91440" tIns="45720" rIns="91440" bIns="45720" anchor="t"/>
          <a:lstStyle/>
          <a:p>
            <a:r>
              <a:rPr lang="en-US" sz="1800" dirty="0">
                <a:solidFill>
                  <a:schemeClr val="accent3">
                    <a:lumMod val="25000"/>
                  </a:schemeClr>
                </a:solidFill>
                <a:ea typeface="+mn-lt"/>
                <a:cs typeface="+mn-lt"/>
              </a:rPr>
              <a:t>We explored the data by visualizing the following relationships:</a:t>
            </a:r>
          </a:p>
          <a:p>
            <a:r>
              <a:rPr lang="en-US" sz="1800" dirty="0">
                <a:solidFill>
                  <a:schemeClr val="accent3">
                    <a:lumMod val="25000"/>
                  </a:schemeClr>
                </a:solidFill>
                <a:ea typeface="+mn-lt"/>
                <a:cs typeface="+mn-lt"/>
              </a:rPr>
              <a:t>The relationship between flight number and launch site</a:t>
            </a:r>
            <a:endParaRPr lang="en-US" sz="2000" dirty="0">
              <a:solidFill>
                <a:schemeClr val="accent3">
                  <a:lumMod val="25000"/>
                </a:schemeClr>
              </a:solidFill>
            </a:endParaRPr>
          </a:p>
          <a:p>
            <a:r>
              <a:rPr lang="en-US" sz="1800" dirty="0">
                <a:solidFill>
                  <a:schemeClr val="accent3">
                    <a:lumMod val="25000"/>
                  </a:schemeClr>
                </a:solidFill>
                <a:ea typeface="+mn-lt"/>
                <a:cs typeface="+mn-lt"/>
              </a:rPr>
              <a:t>The relationship between </a:t>
            </a:r>
            <a:r>
              <a:rPr lang="en-US" sz="2000" dirty="0">
                <a:solidFill>
                  <a:schemeClr val="accent3">
                    <a:lumMod val="25000"/>
                  </a:schemeClr>
                </a:solidFill>
                <a:ea typeface="+mn-lt"/>
                <a:cs typeface="+mn-lt"/>
              </a:rPr>
              <a:t>payload</a:t>
            </a:r>
            <a:r>
              <a:rPr lang="en-US" sz="1800" dirty="0">
                <a:solidFill>
                  <a:schemeClr val="accent3">
                    <a:lumMod val="25000"/>
                  </a:schemeClr>
                </a:solidFill>
                <a:ea typeface="+mn-lt"/>
                <a:cs typeface="+mn-lt"/>
              </a:rPr>
              <a:t> and launch site</a:t>
            </a:r>
            <a:endParaRPr lang="en-US" sz="2000" dirty="0">
              <a:solidFill>
                <a:schemeClr val="accent3">
                  <a:lumMod val="25000"/>
                </a:schemeClr>
              </a:solidFill>
              <a:ea typeface="+mn-lt"/>
              <a:cs typeface="+mn-lt"/>
            </a:endParaRPr>
          </a:p>
          <a:p>
            <a:r>
              <a:rPr lang="en-US" sz="1800" dirty="0">
                <a:solidFill>
                  <a:schemeClr val="accent3">
                    <a:lumMod val="25000"/>
                  </a:schemeClr>
                </a:solidFill>
                <a:ea typeface="+mn-lt"/>
                <a:cs typeface="+mn-lt"/>
              </a:rPr>
              <a:t>The success rate of each orbit type</a:t>
            </a:r>
            <a:endParaRPr lang="en-US" sz="2000" dirty="0">
              <a:solidFill>
                <a:schemeClr val="accent3">
                  <a:lumMod val="25000"/>
                </a:schemeClr>
              </a:solidFill>
              <a:ea typeface="+mn-lt"/>
              <a:cs typeface="+mn-lt"/>
            </a:endParaRPr>
          </a:p>
          <a:p>
            <a:r>
              <a:rPr lang="en-US" sz="1800" dirty="0">
                <a:solidFill>
                  <a:schemeClr val="accent3">
                    <a:lumMod val="25000"/>
                  </a:schemeClr>
                </a:solidFill>
                <a:ea typeface="+mn-lt"/>
                <a:cs typeface="+mn-lt"/>
              </a:rPr>
              <a:t>The relationship between flight number and orbit type</a:t>
            </a:r>
            <a:endParaRPr lang="en-US" sz="2000" dirty="0">
              <a:solidFill>
                <a:schemeClr val="accent3">
                  <a:lumMod val="25000"/>
                </a:schemeClr>
              </a:solidFill>
              <a:ea typeface="+mn-lt"/>
              <a:cs typeface="+mn-lt"/>
            </a:endParaRPr>
          </a:p>
          <a:p>
            <a:r>
              <a:rPr lang="en-US" sz="1800" dirty="0">
                <a:solidFill>
                  <a:schemeClr val="accent3">
                    <a:lumMod val="25000"/>
                  </a:schemeClr>
                </a:solidFill>
                <a:ea typeface="+mn-lt"/>
                <a:cs typeface="+mn-lt"/>
              </a:rPr>
              <a:t>The yearly trend of launch success</a:t>
            </a:r>
            <a:endParaRPr lang="en-US" sz="2000" dirty="0">
              <a:solidFill>
                <a:schemeClr val="accent3">
                  <a:lumMod val="25000"/>
                </a:schemeClr>
              </a:solidFill>
              <a:ea typeface="+mn-lt"/>
              <a:cs typeface="+mn-lt"/>
            </a:endParaRPr>
          </a:p>
          <a:p>
            <a:pPr>
              <a:lnSpc>
                <a:spcPct val="100000"/>
              </a:lnSpc>
              <a:spcBef>
                <a:spcPts val="1400"/>
              </a:spcBef>
            </a:pPr>
            <a:endParaRPr lang="en-US" sz="1800" dirty="0">
              <a:solidFill>
                <a:schemeClr val="accent3">
                  <a:lumMod val="25000"/>
                </a:schemeClr>
              </a:solidFill>
              <a:cs typeface="Calibri"/>
            </a:endParaRPr>
          </a:p>
          <a:p>
            <a:pPr>
              <a:lnSpc>
                <a:spcPct val="100000"/>
              </a:lnSpc>
              <a:spcBef>
                <a:spcPts val="1400"/>
              </a:spcBef>
            </a:pPr>
            <a:r>
              <a:rPr lang="en-US" sz="1800" dirty="0">
                <a:solidFill>
                  <a:schemeClr val="accent3">
                    <a:lumMod val="25000"/>
                  </a:schemeClr>
                </a:solidFill>
                <a:ea typeface="+mn-lt"/>
                <a:cs typeface="+mn-lt"/>
              </a:rPr>
              <a:t>The link to the notebook </a:t>
            </a:r>
            <a:r>
              <a:rPr lang="en-US" sz="1800" dirty="0" err="1">
                <a:solidFill>
                  <a:schemeClr val="accent3">
                    <a:lumMod val="25000"/>
                  </a:schemeClr>
                </a:solidFill>
                <a:ea typeface="+mn-lt"/>
                <a:cs typeface="+mn-lt"/>
              </a:rPr>
              <a:t>is:https</a:t>
            </a:r>
            <a:r>
              <a:rPr lang="en-US" sz="1800" dirty="0">
                <a:solidFill>
                  <a:schemeClr val="accent3">
                    <a:lumMod val="25000"/>
                  </a:schemeClr>
                </a:solidFill>
                <a:ea typeface="+mn-lt"/>
                <a:cs typeface="+mn-lt"/>
              </a:rPr>
              <a:t>://github.com/</a:t>
            </a:r>
            <a:r>
              <a:rPr lang="en-US" sz="1800" dirty="0" err="1">
                <a:solidFill>
                  <a:schemeClr val="accent3">
                    <a:lumMod val="25000"/>
                  </a:schemeClr>
                </a:solidFill>
                <a:ea typeface="+mn-lt"/>
                <a:cs typeface="+mn-lt"/>
              </a:rPr>
              <a:t>nshaghluf</a:t>
            </a:r>
            <a:r>
              <a:rPr lang="en-US" sz="1800" dirty="0">
                <a:solidFill>
                  <a:schemeClr val="accent3">
                    <a:lumMod val="25000"/>
                  </a:schemeClr>
                </a:solidFill>
                <a:ea typeface="+mn-lt"/>
                <a:cs typeface="+mn-lt"/>
              </a:rPr>
              <a:t>/data-collection-/blob/main/</a:t>
            </a:r>
            <a:r>
              <a:rPr lang="en-US" sz="1800" dirty="0" err="1">
                <a:solidFill>
                  <a:schemeClr val="accent3">
                    <a:lumMod val="25000"/>
                  </a:schemeClr>
                </a:solidFill>
                <a:ea typeface="+mn-lt"/>
                <a:cs typeface="+mn-lt"/>
              </a:rPr>
              <a:t>edadataviz.ipynb</a:t>
            </a:r>
          </a:p>
          <a:p>
            <a:endParaRPr lang="en-US" sz="2000">
              <a:cs typeface="Calibri" panose="020F0502020204030204"/>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2" name="Picture 1" descr="A graph showing a line going up&#10;&#10;Description automatically generated">
            <a:extLst>
              <a:ext uri="{FF2B5EF4-FFF2-40B4-BE49-F238E27FC236}">
                <a16:creationId xmlns:a16="http://schemas.microsoft.com/office/drawing/2014/main" id="{12F3945F-6EEE-C458-BD5E-B5BCC43B9DBE}"/>
              </a:ext>
            </a:extLst>
          </p:cNvPr>
          <p:cNvPicPr>
            <a:picLocks noChangeAspect="1"/>
          </p:cNvPicPr>
          <p:nvPr/>
        </p:nvPicPr>
        <p:blipFill>
          <a:blip r:embed="rId3"/>
          <a:stretch>
            <a:fillRect/>
          </a:stretch>
        </p:blipFill>
        <p:spPr>
          <a:xfrm>
            <a:off x="6266215" y="1463322"/>
            <a:ext cx="5191125" cy="2971800"/>
          </a:xfrm>
          <a:prstGeom prst="rect">
            <a:avLst/>
          </a:prstGeom>
        </p:spPr>
      </p:pic>
      <p:pic>
        <p:nvPicPr>
          <p:cNvPr id="6" name="Picture 5" descr="A graph with numbers and dots&#10;&#10;Description automatically generated">
            <a:extLst>
              <a:ext uri="{FF2B5EF4-FFF2-40B4-BE49-F238E27FC236}">
                <a16:creationId xmlns:a16="http://schemas.microsoft.com/office/drawing/2014/main" id="{9D0D3E6A-4C85-66B3-79FB-9185143D36E7}"/>
              </a:ext>
            </a:extLst>
          </p:cNvPr>
          <p:cNvPicPr>
            <a:picLocks noChangeAspect="1"/>
          </p:cNvPicPr>
          <p:nvPr/>
        </p:nvPicPr>
        <p:blipFill>
          <a:blip r:embed="rId4"/>
          <a:stretch>
            <a:fillRect/>
          </a:stretch>
        </p:blipFill>
        <p:spPr>
          <a:xfrm>
            <a:off x="5362223" y="4622270"/>
            <a:ext cx="6096000" cy="1214617"/>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41788" y="1806575"/>
            <a:ext cx="9773811" cy="4701293"/>
          </a:xfrm>
          <a:prstGeom prst="rect">
            <a:avLst/>
          </a:prstGeom>
        </p:spPr>
        <p:txBody>
          <a:bodyPr lIns="91440" tIns="45720" rIns="91440" bIns="45720" anchor="t"/>
          <a:lstStyle/>
          <a:p>
            <a:r>
              <a:rPr lang="en-US" sz="2200" dirty="0">
                <a:solidFill>
                  <a:schemeClr val="accent3">
                    <a:lumMod val="25000"/>
                  </a:schemeClr>
                </a:solidFill>
                <a:ea typeface="+mn-lt"/>
                <a:cs typeface="+mn-lt"/>
              </a:rPr>
              <a:t>We loaded the SpaceX dataset into a PostgreSQL database directly within the </a:t>
            </a:r>
            <a:r>
              <a:rPr lang="en-US" sz="2200" dirty="0" err="1">
                <a:solidFill>
                  <a:schemeClr val="accent3">
                    <a:lumMod val="25000"/>
                  </a:schemeClr>
                </a:solidFill>
                <a:ea typeface="+mn-lt"/>
                <a:cs typeface="+mn-lt"/>
              </a:rPr>
              <a:t>Jupyter</a:t>
            </a:r>
            <a:r>
              <a:rPr lang="en-US" sz="2200" dirty="0">
                <a:solidFill>
                  <a:schemeClr val="accent3">
                    <a:lumMod val="25000"/>
                  </a:schemeClr>
                </a:solidFill>
                <a:ea typeface="+mn-lt"/>
                <a:cs typeface="+mn-lt"/>
              </a:rPr>
              <a:t> Notebook.</a:t>
            </a: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ea typeface="+mn-lt"/>
                <a:cs typeface="+mn-lt"/>
              </a:rPr>
              <a:t>Next, we performed Exploratory Data Analysis (EDA) using SQL to gain insights from the data. We wrote queries to uncover information such as:</a:t>
            </a:r>
            <a:endParaRPr lang="en-US" dirty="0">
              <a:solidFill>
                <a:schemeClr val="accent3">
                  <a:lumMod val="25000"/>
                </a:schemeClr>
              </a:solidFill>
            </a:endParaRPr>
          </a:p>
          <a:p>
            <a:pPr marL="0" indent="0">
              <a:buNone/>
            </a:pPr>
            <a:r>
              <a:rPr lang="en-US" sz="2200" dirty="0">
                <a:solidFill>
                  <a:schemeClr val="accent3">
                    <a:lumMod val="25000"/>
                  </a:schemeClr>
                </a:solidFill>
                <a:ea typeface="+mn-lt"/>
                <a:cs typeface="+mn-lt"/>
              </a:rPr>
              <a:t> The names of unique launch sites in the space mission.</a:t>
            </a:r>
            <a:endParaRPr lang="en-US" dirty="0">
              <a:solidFill>
                <a:schemeClr val="accent3">
                  <a:lumMod val="25000"/>
                </a:schemeClr>
              </a:solidFill>
              <a:cs typeface="Calibri" panose="020F0502020204030204"/>
            </a:endParaRPr>
          </a:p>
          <a:p>
            <a:pPr marL="0" indent="0">
              <a:buNone/>
            </a:pPr>
            <a:r>
              <a:rPr lang="en-US" sz="2200" dirty="0">
                <a:solidFill>
                  <a:schemeClr val="accent3">
                    <a:lumMod val="25000"/>
                  </a:schemeClr>
                </a:solidFill>
                <a:ea typeface="+mn-lt"/>
                <a:cs typeface="+mn-lt"/>
              </a:rPr>
              <a:t> The total payload mass carried by boosters launched by NASA (CRS).</a:t>
            </a:r>
            <a:endParaRPr lang="en-US">
              <a:solidFill>
                <a:schemeClr val="accent3">
                  <a:lumMod val="25000"/>
                </a:schemeClr>
              </a:solidFill>
              <a:cs typeface="Calibri" panose="020F0502020204030204"/>
            </a:endParaRPr>
          </a:p>
          <a:p>
            <a:pPr marL="0" indent="0">
              <a:buNone/>
            </a:pPr>
            <a:r>
              <a:rPr lang="en-US" sz="2200" dirty="0">
                <a:solidFill>
                  <a:schemeClr val="accent3">
                    <a:lumMod val="25000"/>
                  </a:schemeClr>
                </a:solidFill>
                <a:ea typeface="+mn-lt"/>
                <a:cs typeface="+mn-lt"/>
              </a:rPr>
              <a:t> The average payload mass carried by booster version F9 v1.1.</a:t>
            </a:r>
            <a:endParaRPr lang="en-US">
              <a:solidFill>
                <a:schemeClr val="accent3">
                  <a:lumMod val="25000"/>
                </a:schemeClr>
              </a:solidFill>
              <a:cs typeface="Calibri" panose="020F0502020204030204"/>
            </a:endParaRPr>
          </a:p>
          <a:p>
            <a:pPr marL="0" indent="0">
              <a:buNone/>
            </a:pPr>
            <a:r>
              <a:rPr lang="en-US" sz="2200" dirty="0">
                <a:solidFill>
                  <a:schemeClr val="accent3">
                    <a:lumMod val="25000"/>
                  </a:schemeClr>
                </a:solidFill>
                <a:ea typeface="+mn-lt"/>
                <a:cs typeface="+mn-lt"/>
              </a:rPr>
              <a:t> The total number of successful and failed mission outcomes.</a:t>
            </a:r>
            <a:endParaRPr lang="en-US">
              <a:solidFill>
                <a:schemeClr val="accent3">
                  <a:lumMod val="25000"/>
                </a:schemeClr>
              </a:solidFill>
              <a:cs typeface="Calibri" panose="020F0502020204030204"/>
            </a:endParaRPr>
          </a:p>
          <a:p>
            <a:pPr marL="0" indent="0">
              <a:buNone/>
            </a:pPr>
            <a:r>
              <a:rPr lang="en-US" sz="2200" dirty="0">
                <a:solidFill>
                  <a:schemeClr val="accent3">
                    <a:lumMod val="25000"/>
                  </a:schemeClr>
                </a:solidFill>
                <a:ea typeface="+mn-lt"/>
                <a:cs typeface="+mn-lt"/>
              </a:rPr>
              <a:t> The failed landing outcomes on drone ships, including their booster versions and launch site names.</a:t>
            </a:r>
            <a:endParaRPr lang="en-US">
              <a:solidFill>
                <a:schemeClr val="accent3">
                  <a:lumMod val="25000"/>
                </a:schemeClr>
              </a:solidFill>
              <a:cs typeface="Calibri" panose="020F0502020204030204"/>
            </a:endParaRPr>
          </a:p>
          <a:p>
            <a:pPr marL="0" indent="0">
              <a:buNone/>
            </a:pPr>
            <a:r>
              <a:rPr lang="en-US" sz="2200" dirty="0">
                <a:solidFill>
                  <a:schemeClr val="accent3">
                    <a:lumMod val="25000"/>
                  </a:schemeClr>
                </a:solidFill>
                <a:latin typeface="Calibri"/>
                <a:cs typeface="Calibri"/>
              </a:rPr>
              <a:t>The link for the </a:t>
            </a:r>
            <a:r>
              <a:rPr lang="en-US" sz="2200" dirty="0" err="1">
                <a:solidFill>
                  <a:schemeClr val="accent3">
                    <a:lumMod val="25000"/>
                  </a:schemeClr>
                </a:solidFill>
                <a:latin typeface="Calibri"/>
                <a:cs typeface="Calibri"/>
              </a:rPr>
              <a:t>notebooke</a:t>
            </a:r>
            <a:r>
              <a:rPr lang="en-US" sz="2200" dirty="0">
                <a:solidFill>
                  <a:schemeClr val="accent3">
                    <a:lumMod val="25000"/>
                  </a:schemeClr>
                </a:solidFill>
                <a:latin typeface="Calibri"/>
                <a:cs typeface="Calibri"/>
              </a:rPr>
              <a:t> is :</a:t>
            </a:r>
            <a:r>
              <a:rPr lang="en-US" sz="2200" dirty="0">
                <a:solidFill>
                  <a:schemeClr val="accent3">
                    <a:lumMod val="25000"/>
                  </a:schemeClr>
                </a:solidFill>
                <a:ea typeface="+mn-lt"/>
                <a:cs typeface="+mn-lt"/>
              </a:rPr>
              <a:t>https://github.com/</a:t>
            </a:r>
            <a:r>
              <a:rPr lang="en-US" sz="2200" dirty="0" err="1">
                <a:solidFill>
                  <a:schemeClr val="accent3">
                    <a:lumMod val="25000"/>
                  </a:schemeClr>
                </a:solidFill>
                <a:ea typeface="+mn-lt"/>
                <a:cs typeface="+mn-lt"/>
              </a:rPr>
              <a:t>nshaghluf</a:t>
            </a:r>
            <a:r>
              <a:rPr lang="en-US" sz="2200" dirty="0">
                <a:solidFill>
                  <a:schemeClr val="accent3">
                    <a:lumMod val="25000"/>
                  </a:schemeClr>
                </a:solidFill>
                <a:ea typeface="+mn-lt"/>
                <a:cs typeface="+mn-lt"/>
              </a:rPr>
              <a:t>/data-collection-/blob/main/</a:t>
            </a:r>
            <a:r>
              <a:rPr lang="en-US" sz="2200" dirty="0" err="1">
                <a:solidFill>
                  <a:schemeClr val="accent3">
                    <a:lumMod val="25000"/>
                  </a:schemeClr>
                </a:solidFill>
                <a:ea typeface="+mn-lt"/>
                <a:cs typeface="+mn-lt"/>
              </a:rPr>
              <a:t>jupyter</a:t>
            </a:r>
            <a:r>
              <a:rPr lang="en-US" sz="2200" dirty="0">
                <a:solidFill>
                  <a:schemeClr val="accent3">
                    <a:lumMod val="25000"/>
                  </a:schemeClr>
                </a:solidFill>
                <a:ea typeface="+mn-lt"/>
                <a:cs typeface="+mn-lt"/>
              </a:rPr>
              <a:t>-labs-</a:t>
            </a:r>
            <a:r>
              <a:rPr lang="en-US" sz="2200" dirty="0" err="1">
                <a:solidFill>
                  <a:schemeClr val="accent3">
                    <a:lumMod val="25000"/>
                  </a:schemeClr>
                </a:solidFill>
                <a:ea typeface="+mn-lt"/>
                <a:cs typeface="+mn-lt"/>
              </a:rPr>
              <a:t>eda</a:t>
            </a:r>
            <a:r>
              <a:rPr lang="en-US" sz="2200" dirty="0">
                <a:solidFill>
                  <a:schemeClr val="accent3">
                    <a:lumMod val="25000"/>
                  </a:schemeClr>
                </a:solidFill>
                <a:ea typeface="+mn-lt"/>
                <a:cs typeface="+mn-lt"/>
              </a:rPr>
              <a:t>-</a:t>
            </a:r>
            <a:r>
              <a:rPr lang="en-US" sz="2200" dirty="0" err="1">
                <a:solidFill>
                  <a:schemeClr val="accent3">
                    <a:lumMod val="25000"/>
                  </a:schemeClr>
                </a:solidFill>
                <a:ea typeface="+mn-lt"/>
                <a:cs typeface="+mn-lt"/>
              </a:rPr>
              <a:t>sql-coursera_sqllite.ipynb</a:t>
            </a:r>
          </a:p>
          <a:p>
            <a:pPr>
              <a:lnSpc>
                <a:spcPct val="100000"/>
              </a:lnSpc>
              <a:spcBef>
                <a:spcPts val="1400"/>
              </a:spcBef>
            </a:pPr>
            <a:endParaRPr lang="en-US" sz="2200" dirty="0">
              <a:solidFill>
                <a:srgbClr val="292929"/>
              </a:solidFill>
              <a:latin typeface="Abadi" panose="020B0604020104020204" pitchFamily="34" charset="0"/>
            </a:endParaRPr>
          </a:p>
          <a:p>
            <a:endParaRPr lang="en-US"/>
          </a:p>
          <a:p>
            <a:endParaRPr lang="en-US"/>
          </a:p>
          <a:p>
            <a:endParaRPr lang="en-US">
              <a:cs typeface="Calibri" panose="020F0502020204030204"/>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lIns="91440" tIns="45720" rIns="91440" bIns="45720" anchor="t">
            <a:normAutofit/>
          </a:bodyPr>
          <a:lstStyle/>
          <a:p>
            <a:r>
              <a:rPr lang="en-US" sz="2200" dirty="0">
                <a:solidFill>
                  <a:schemeClr val="accent3">
                    <a:lumMod val="25000"/>
                  </a:schemeClr>
                </a:solidFill>
                <a:ea typeface="+mn-lt"/>
                <a:cs typeface="+mn-lt"/>
              </a:rPr>
              <a:t>We visualized all launch sites and added map objects such as markers, circles, and lines to indicate the success or failure of launches at each site on a Folium map.</a:t>
            </a:r>
            <a:endParaRPr lang="en-US" dirty="0">
              <a:solidFill>
                <a:schemeClr val="accent3">
                  <a:lumMod val="25000"/>
                </a:schemeClr>
              </a:solidFill>
            </a:endParaRPr>
          </a:p>
          <a:p>
            <a:r>
              <a:rPr lang="en-US" sz="2200" dirty="0">
                <a:solidFill>
                  <a:schemeClr val="accent3">
                    <a:lumMod val="25000"/>
                  </a:schemeClr>
                </a:solidFill>
                <a:ea typeface="+mn-lt"/>
                <a:cs typeface="+mn-lt"/>
              </a:rPr>
              <a:t>We assigned the feature launch outcomes to classes: 0 for failure and 1 for success.</a:t>
            </a:r>
            <a:endParaRPr lang="en-US" dirty="0">
              <a:solidFill>
                <a:schemeClr val="accent3">
                  <a:lumMod val="25000"/>
                </a:schemeClr>
              </a:solidFill>
            </a:endParaRPr>
          </a:p>
          <a:p>
            <a:r>
              <a:rPr lang="en-US" sz="2200" dirty="0">
                <a:solidFill>
                  <a:schemeClr val="accent3">
                    <a:lumMod val="25000"/>
                  </a:schemeClr>
                </a:solidFill>
                <a:ea typeface="+mn-lt"/>
                <a:cs typeface="+mn-lt"/>
              </a:rPr>
              <a:t>Using color-labeled marker clusters, we identified which launch sites have relatively high success rates.</a:t>
            </a:r>
            <a:endParaRPr lang="en-US" dirty="0">
              <a:solidFill>
                <a:schemeClr val="accent3">
                  <a:lumMod val="25000"/>
                </a:schemeClr>
              </a:solidFill>
              <a:ea typeface="+mn-lt"/>
              <a:cs typeface="+mn-lt"/>
            </a:endParaRPr>
          </a:p>
          <a:p>
            <a:r>
              <a:rPr lang="en-US" sz="2200" dirty="0">
                <a:solidFill>
                  <a:schemeClr val="accent3">
                    <a:lumMod val="25000"/>
                  </a:schemeClr>
                </a:solidFill>
                <a:ea typeface="+mn-lt"/>
                <a:cs typeface="+mn-lt"/>
              </a:rPr>
              <a:t>We calculated the distances between each launch site and nearby features to answer questions such as:</a:t>
            </a:r>
            <a:endParaRPr lang="en-US" dirty="0"/>
          </a:p>
          <a:p>
            <a:r>
              <a:rPr lang="en-US" sz="2200" dirty="0">
                <a:solidFill>
                  <a:schemeClr val="accent3">
                    <a:lumMod val="25000"/>
                  </a:schemeClr>
                </a:solidFill>
                <a:ea typeface="+mn-lt"/>
                <a:cs typeface="+mn-lt"/>
              </a:rPr>
              <a:t>Are launch sites near railways, highways, and coastlines?</a:t>
            </a:r>
            <a:endParaRPr lang="en-US" dirty="0"/>
          </a:p>
          <a:p>
            <a:r>
              <a:rPr lang="en-US" sz="2200" dirty="0">
                <a:solidFill>
                  <a:schemeClr val="accent3">
                    <a:lumMod val="25000"/>
                  </a:schemeClr>
                </a:solidFill>
                <a:ea typeface="+mn-lt"/>
                <a:cs typeface="+mn-lt"/>
              </a:rPr>
              <a:t>Do launch sites maintain a certain distance from cities?</a:t>
            </a:r>
            <a:endParaRPr lang="en-US">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a:rPr>
              <a:t>The link is :</a:t>
            </a:r>
            <a:r>
              <a:rPr lang="en-US" sz="2200" dirty="0">
                <a:solidFill>
                  <a:schemeClr val="accent3">
                    <a:lumMod val="25000"/>
                  </a:schemeClr>
                </a:solidFill>
                <a:ea typeface="+mn-lt"/>
                <a:cs typeface="+mn-lt"/>
              </a:rPr>
              <a:t>https://github.com/</a:t>
            </a:r>
            <a:r>
              <a:rPr lang="en-US" sz="2200" dirty="0" err="1">
                <a:solidFill>
                  <a:schemeClr val="accent3">
                    <a:lumMod val="25000"/>
                  </a:schemeClr>
                </a:solidFill>
                <a:ea typeface="+mn-lt"/>
                <a:cs typeface="+mn-lt"/>
              </a:rPr>
              <a:t>nshaghluf</a:t>
            </a:r>
            <a:r>
              <a:rPr lang="en-US" sz="2200" dirty="0">
                <a:solidFill>
                  <a:schemeClr val="accent3">
                    <a:lumMod val="25000"/>
                  </a:schemeClr>
                </a:solidFill>
                <a:ea typeface="+mn-lt"/>
                <a:cs typeface="+mn-lt"/>
              </a:rPr>
              <a:t>/data-collection-/blob/main/</a:t>
            </a:r>
            <a:r>
              <a:rPr lang="en-US" sz="2200" dirty="0" err="1">
                <a:solidFill>
                  <a:schemeClr val="accent3">
                    <a:lumMod val="25000"/>
                  </a:schemeClr>
                </a:solidFill>
                <a:ea typeface="+mn-lt"/>
                <a:cs typeface="+mn-lt"/>
              </a:rPr>
              <a:t>lab_jupyter_launch_site_location.ipynb</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r>
              <a:rPr lang="en-US" sz="2200" dirty="0">
                <a:solidFill>
                  <a:schemeClr val="accent3">
                    <a:lumMod val="25000"/>
                  </a:schemeClr>
                </a:solidFill>
                <a:ea typeface="+mn-lt"/>
                <a:cs typeface="+mn-lt"/>
              </a:rPr>
              <a:t>We developed an interactive dashboard using </a:t>
            </a:r>
            <a:r>
              <a:rPr lang="en-US" sz="2200" dirty="0" err="1">
                <a:solidFill>
                  <a:schemeClr val="accent3">
                    <a:lumMod val="25000"/>
                  </a:schemeClr>
                </a:solidFill>
                <a:ea typeface="+mn-lt"/>
                <a:cs typeface="+mn-lt"/>
              </a:rPr>
              <a:t>Plotly</a:t>
            </a:r>
            <a:r>
              <a:rPr lang="en-US" sz="2200" dirty="0">
                <a:solidFill>
                  <a:schemeClr val="accent3">
                    <a:lumMod val="25000"/>
                  </a:schemeClr>
                </a:solidFill>
                <a:ea typeface="+mn-lt"/>
                <a:cs typeface="+mn-lt"/>
              </a:rPr>
              <a:t> Dash.</a:t>
            </a:r>
            <a:endParaRPr lang="en-US">
              <a:solidFill>
                <a:schemeClr val="accent3">
                  <a:lumMod val="25000"/>
                </a:schemeClr>
              </a:solidFill>
            </a:endParaRPr>
          </a:p>
          <a:p>
            <a:r>
              <a:rPr lang="en-US" sz="2200" dirty="0">
                <a:solidFill>
                  <a:schemeClr val="accent3">
                    <a:lumMod val="25000"/>
                  </a:schemeClr>
                </a:solidFill>
                <a:ea typeface="+mn-lt"/>
                <a:cs typeface="+mn-lt"/>
              </a:rPr>
              <a:t>We created pie charts to display the total number of launches at specific sites.</a:t>
            </a:r>
            <a:endParaRPr lang="en-US">
              <a:solidFill>
                <a:schemeClr val="accent3">
                  <a:lumMod val="25000"/>
                </a:schemeClr>
              </a:solidFill>
            </a:endParaRPr>
          </a:p>
          <a:p>
            <a:r>
              <a:rPr lang="en-US" sz="2200" dirty="0">
                <a:solidFill>
                  <a:schemeClr val="accent3">
                    <a:lumMod val="25000"/>
                  </a:schemeClr>
                </a:solidFill>
                <a:ea typeface="+mn-lt"/>
                <a:cs typeface="+mn-lt"/>
              </a:rPr>
              <a:t>We plotted scatter graphs to illustrate the relationship between outcome and payload mass (kg) for different booster versions.</a:t>
            </a:r>
            <a:endParaRPr lang="en-US">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a:rPr>
              <a:t>The link for the notebook is:</a:t>
            </a:r>
            <a:r>
              <a:rPr lang="en-US" sz="2200" dirty="0">
                <a:solidFill>
                  <a:schemeClr val="accent3">
                    <a:lumMod val="25000"/>
                  </a:schemeClr>
                </a:solidFill>
                <a:latin typeface="Abadi"/>
                <a:ea typeface="+mn-lt"/>
                <a:cs typeface="+mn-lt"/>
              </a:rPr>
              <a:t> </a:t>
            </a:r>
            <a:r>
              <a:rPr lang="en-US" sz="2200" dirty="0">
                <a:solidFill>
                  <a:schemeClr val="accent3">
                    <a:lumMod val="25000"/>
                  </a:schemeClr>
                </a:solidFill>
                <a:ea typeface="+mn-lt"/>
                <a:cs typeface="+mn-lt"/>
              </a:rPr>
              <a:t>https://theianext-1-labs-prod-misc-tools-us-east-0.labs.cognitiveclass.ai/user/nshaghluf/#</a:t>
            </a:r>
            <a:endParaRPr lang="en-US" sz="2200" dirty="0">
              <a:solidFill>
                <a:schemeClr val="accent3">
                  <a:lumMod val="25000"/>
                </a:schemeClr>
              </a:solidFill>
              <a:latin typeface="Abadi" panose="020B0604020104020204" pitchFamily="34" charset="0"/>
            </a:endParaRP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r>
              <a:rPr lang="en-US" sz="2200" dirty="0">
                <a:solidFill>
                  <a:schemeClr val="accent3">
                    <a:lumMod val="25000"/>
                  </a:schemeClr>
                </a:solidFill>
                <a:ea typeface="+mn-lt"/>
                <a:cs typeface="+mn-lt"/>
              </a:rPr>
              <a:t>We loaded the data using NumPy and pandas, transformed it, and split it into training and testing sets.</a:t>
            </a:r>
            <a:endParaRPr lang="en-US">
              <a:solidFill>
                <a:schemeClr val="accent3">
                  <a:lumMod val="25000"/>
                </a:schemeClr>
              </a:solidFill>
            </a:endParaRPr>
          </a:p>
          <a:p>
            <a:r>
              <a:rPr lang="en-US" sz="2200" dirty="0">
                <a:solidFill>
                  <a:schemeClr val="accent3">
                    <a:lumMod val="25000"/>
                  </a:schemeClr>
                </a:solidFill>
                <a:ea typeface="+mn-lt"/>
                <a:cs typeface="+mn-lt"/>
              </a:rPr>
              <a:t>We built various machine learning models and tuned their hyperparameters using </a:t>
            </a:r>
            <a:r>
              <a:rPr lang="en-US" sz="2200" dirty="0" err="1">
                <a:solidFill>
                  <a:schemeClr val="accent3">
                    <a:lumMod val="25000"/>
                  </a:schemeClr>
                </a:solidFill>
                <a:ea typeface="+mn-lt"/>
                <a:cs typeface="+mn-lt"/>
              </a:rPr>
              <a:t>GridSearchCV</a:t>
            </a:r>
            <a:r>
              <a:rPr lang="en-US" sz="2200" dirty="0">
                <a:solidFill>
                  <a:schemeClr val="accent3">
                    <a:lumMod val="25000"/>
                  </a:schemeClr>
                </a:solidFill>
                <a:ea typeface="+mn-lt"/>
                <a:cs typeface="+mn-lt"/>
              </a:rPr>
              <a:t>.</a:t>
            </a:r>
            <a:endParaRPr lang="en-US">
              <a:solidFill>
                <a:schemeClr val="accent3">
                  <a:lumMod val="25000"/>
                </a:schemeClr>
              </a:solidFill>
            </a:endParaRPr>
          </a:p>
          <a:p>
            <a:r>
              <a:rPr lang="en-US" sz="2200" dirty="0">
                <a:solidFill>
                  <a:schemeClr val="accent3">
                    <a:lumMod val="25000"/>
                  </a:schemeClr>
                </a:solidFill>
                <a:ea typeface="+mn-lt"/>
                <a:cs typeface="+mn-lt"/>
              </a:rPr>
              <a:t>Using accuracy as our metric, we improved the models through feature engineering and algorithm tuning.</a:t>
            </a:r>
            <a:endParaRPr lang="en-US">
              <a:solidFill>
                <a:schemeClr val="accent3">
                  <a:lumMod val="25000"/>
                </a:schemeClr>
              </a:solidFill>
            </a:endParaRPr>
          </a:p>
          <a:p>
            <a:r>
              <a:rPr lang="en-US" sz="2200" dirty="0">
                <a:solidFill>
                  <a:schemeClr val="accent3">
                    <a:lumMod val="25000"/>
                  </a:schemeClr>
                </a:solidFill>
                <a:ea typeface="+mn-lt"/>
                <a:cs typeface="+mn-lt"/>
              </a:rPr>
              <a:t>We identified the best-performing classification model.</a:t>
            </a:r>
            <a:endParaRPr lang="en-US">
              <a:solidFill>
                <a:schemeClr val="accent3">
                  <a:lumMod val="25000"/>
                </a:schemeClr>
              </a:solidFill>
            </a:endParaRPr>
          </a:p>
          <a:p>
            <a:r>
              <a:rPr lang="en-US" sz="2200" dirty="0">
                <a:solidFill>
                  <a:schemeClr val="accent3">
                    <a:lumMod val="25000"/>
                  </a:schemeClr>
                </a:solidFill>
                <a:cs typeface="Calibri"/>
              </a:rPr>
              <a:t>The link for the notebook </a:t>
            </a:r>
            <a:r>
              <a:rPr lang="en-US" sz="2200" dirty="0" err="1">
                <a:solidFill>
                  <a:schemeClr val="accent3">
                    <a:lumMod val="25000"/>
                  </a:schemeClr>
                </a:solidFill>
                <a:cs typeface="Calibri"/>
              </a:rPr>
              <a:t>is:</a:t>
            </a:r>
            <a:r>
              <a:rPr lang="en-US" sz="2200" dirty="0" err="1">
                <a:solidFill>
                  <a:schemeClr val="accent3">
                    <a:lumMod val="25000"/>
                  </a:schemeClr>
                </a:solidFill>
                <a:ea typeface="+mn-lt"/>
                <a:cs typeface="+mn-lt"/>
              </a:rPr>
              <a:t>https</a:t>
            </a:r>
            <a:r>
              <a:rPr lang="en-US" sz="2200" dirty="0">
                <a:solidFill>
                  <a:schemeClr val="accent3">
                    <a:lumMod val="25000"/>
                  </a:schemeClr>
                </a:solidFill>
                <a:ea typeface="+mn-lt"/>
                <a:cs typeface="+mn-lt"/>
              </a:rPr>
              <a:t>://github.com/</a:t>
            </a:r>
            <a:r>
              <a:rPr lang="en-US" sz="2200" dirty="0" err="1">
                <a:solidFill>
                  <a:schemeClr val="accent3">
                    <a:lumMod val="25000"/>
                  </a:schemeClr>
                </a:solidFill>
                <a:ea typeface="+mn-lt"/>
                <a:cs typeface="+mn-lt"/>
              </a:rPr>
              <a:t>nshaghluf</a:t>
            </a:r>
            <a:r>
              <a:rPr lang="en-US" sz="2200" dirty="0">
                <a:solidFill>
                  <a:schemeClr val="accent3">
                    <a:lumMod val="25000"/>
                  </a:schemeClr>
                </a:solidFill>
                <a:ea typeface="+mn-lt"/>
                <a:cs typeface="+mn-lt"/>
              </a:rPr>
              <a:t>/data-collection-/blob/main/SpaceX_Machine%20Learning%20Prediction_Part_5.ipynb</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ea typeface="+mn-lt"/>
                <a:cs typeface="+mn-lt"/>
              </a:rPr>
              <a:t>The plot revealed that higher numbers of flights at a launch site correlate with a greater success rate at that site.</a:t>
            </a:r>
          </a:p>
          <a:p>
            <a:pPr>
              <a:lnSpc>
                <a:spcPct val="100000"/>
              </a:lnSpc>
              <a:spcBef>
                <a:spcPts val="1400"/>
              </a:spcBef>
            </a:pPr>
            <a:endParaRPr lang="en-CA"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descr="A graph with numbers and dots&#10;&#10;Description automatically generated">
            <a:extLst>
              <a:ext uri="{FF2B5EF4-FFF2-40B4-BE49-F238E27FC236}">
                <a16:creationId xmlns:a16="http://schemas.microsoft.com/office/drawing/2014/main" id="{AD8620B7-DDD2-FF11-80FF-63FB9AC54AB1}"/>
              </a:ext>
            </a:extLst>
          </p:cNvPr>
          <p:cNvPicPr>
            <a:picLocks noChangeAspect="1"/>
          </p:cNvPicPr>
          <p:nvPr/>
        </p:nvPicPr>
        <p:blipFill>
          <a:blip r:embed="rId3"/>
          <a:stretch>
            <a:fillRect/>
          </a:stretch>
        </p:blipFill>
        <p:spPr>
          <a:xfrm>
            <a:off x="1749778" y="4176359"/>
            <a:ext cx="8207022" cy="165488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lIns="91440" tIns="45720" rIns="91440" bIns="45720" anchor="t">
            <a:normAutofit/>
          </a:bodyPr>
          <a:lstStyle/>
          <a:p>
            <a:pPr>
              <a:lnSpc>
                <a:spcPct val="100000"/>
              </a:lnSpc>
              <a:spcBef>
                <a:spcPts val="1400"/>
              </a:spcBef>
            </a:pPr>
            <a:r>
              <a:rPr lang="en-CA" sz="2200" dirty="0">
                <a:solidFill>
                  <a:schemeClr val="accent3">
                    <a:lumMod val="25000"/>
                  </a:schemeClr>
                </a:solidFill>
                <a:ea typeface="+mn-lt"/>
                <a:cs typeface="+mn-lt"/>
              </a:rPr>
              <a:t>The plot revealed that the greater the payload mass at launch site CCAFS SLC 40, the higher the success rate for the rocket.</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descr="A graph with numbers and dots&#10;&#10;Description automatically generated">
            <a:extLst>
              <a:ext uri="{FF2B5EF4-FFF2-40B4-BE49-F238E27FC236}">
                <a16:creationId xmlns:a16="http://schemas.microsoft.com/office/drawing/2014/main" id="{D97F2A51-8A50-2E74-DE8A-B24082B8B1B8}"/>
              </a:ext>
            </a:extLst>
          </p:cNvPr>
          <p:cNvPicPr>
            <a:picLocks noChangeAspect="1"/>
          </p:cNvPicPr>
          <p:nvPr/>
        </p:nvPicPr>
        <p:blipFill>
          <a:blip r:embed="rId3"/>
          <a:stretch>
            <a:fillRect/>
          </a:stretch>
        </p:blipFill>
        <p:spPr>
          <a:xfrm>
            <a:off x="1055511" y="4227159"/>
            <a:ext cx="8207022" cy="1654883"/>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lIns="91440" tIns="45720" rIns="91440" bIns="45720" anchor="t">
            <a:normAutofit/>
          </a:bodyPr>
          <a:lstStyle/>
          <a:p>
            <a:pPr>
              <a:spcBef>
                <a:spcPts val="1400"/>
              </a:spcBef>
            </a:pPr>
            <a:r>
              <a:rPr lang="en-US" sz="2200" dirty="0">
                <a:solidFill>
                  <a:srgbClr val="000000"/>
                </a:solidFill>
                <a:latin typeface="Arial"/>
                <a:cs typeface="Arial"/>
              </a:rPr>
              <a:t>From the plot, we can see that ES-L1, GEO, HEO, SSO, VLEO had the most success rate.</a:t>
            </a:r>
            <a:endParaRPr lang="en-US" sz="2200">
              <a:solidFill>
                <a:srgbClr val="000000"/>
              </a:solidFill>
              <a:latin typeface="Arial"/>
              <a:cs typeface="Arial"/>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descr="A graph of success rate&#10;&#10;Description automatically generated">
            <a:extLst>
              <a:ext uri="{FF2B5EF4-FFF2-40B4-BE49-F238E27FC236}">
                <a16:creationId xmlns:a16="http://schemas.microsoft.com/office/drawing/2014/main" id="{8A82033F-9FCC-7A99-12F7-A0C5B390572A}"/>
              </a:ext>
            </a:extLst>
          </p:cNvPr>
          <p:cNvPicPr>
            <a:picLocks noChangeAspect="1"/>
          </p:cNvPicPr>
          <p:nvPr/>
        </p:nvPicPr>
        <p:blipFill>
          <a:blip r:embed="rId3"/>
          <a:stretch>
            <a:fillRect/>
          </a:stretch>
        </p:blipFill>
        <p:spPr>
          <a:xfrm>
            <a:off x="3160712" y="3290181"/>
            <a:ext cx="5729464" cy="3438525"/>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6957660" cy="191505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ea typeface="+mn-lt"/>
                <a:cs typeface="+mn-lt"/>
              </a:rPr>
              <a:t>The plot below illustrates the relationship between flight number and orbit type. It shows that in the LEO orbit, success is correlated with the number of flights, whereas in the GTO orbit, there is no observed relationship between flight number and success.</a:t>
            </a:r>
            <a:endParaRPr lang="en-US" dirty="0">
              <a:solidFill>
                <a:schemeClr val="accent3">
                  <a:lumMod val="25000"/>
                </a:schemeClr>
              </a:solidFill>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descr="A graph with numbers and dots&#10;&#10;Description automatically generated">
            <a:extLst>
              <a:ext uri="{FF2B5EF4-FFF2-40B4-BE49-F238E27FC236}">
                <a16:creationId xmlns:a16="http://schemas.microsoft.com/office/drawing/2014/main" id="{18FC0A34-B51F-EE3E-4FB9-F0110C20EC04}"/>
              </a:ext>
            </a:extLst>
          </p:cNvPr>
          <p:cNvPicPr>
            <a:picLocks noChangeAspect="1"/>
          </p:cNvPicPr>
          <p:nvPr/>
        </p:nvPicPr>
        <p:blipFill>
          <a:blip r:embed="rId3"/>
          <a:stretch>
            <a:fillRect/>
          </a:stretch>
        </p:blipFill>
        <p:spPr>
          <a:xfrm>
            <a:off x="767645" y="4774670"/>
            <a:ext cx="8207022" cy="1654883"/>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a:extLst>
              <a:ext uri="{FF2B5EF4-FFF2-40B4-BE49-F238E27FC236}">
                <a16:creationId xmlns:a16="http://schemas.microsoft.com/office/drawing/2014/main" id="{00946698-3916-7594-7E4A-0C2BE2D55F86}"/>
              </a:ext>
            </a:extLst>
          </p:cNvPr>
          <p:cNvPicPr>
            <a:picLocks noChangeAspect="1"/>
          </p:cNvPicPr>
          <p:nvPr/>
        </p:nvPicPr>
        <p:blipFill>
          <a:blip r:embed="rId3"/>
          <a:stretch>
            <a:fillRect/>
          </a:stretch>
        </p:blipFill>
        <p:spPr>
          <a:xfrm>
            <a:off x="767998" y="3244850"/>
            <a:ext cx="7754762" cy="1881012"/>
          </a:xfrm>
          <a:prstGeom prst="rect">
            <a:avLst/>
          </a:prstGeom>
        </p:spPr>
      </p:pic>
      <p:sp>
        <p:nvSpPr>
          <p:cNvPr id="6" name="TextBox 5">
            <a:extLst>
              <a:ext uri="{FF2B5EF4-FFF2-40B4-BE49-F238E27FC236}">
                <a16:creationId xmlns:a16="http://schemas.microsoft.com/office/drawing/2014/main" id="{FCA1426B-8174-7214-027C-524221F51BCC}"/>
              </a:ext>
            </a:extLst>
          </p:cNvPr>
          <p:cNvSpPr txBox="1"/>
          <p:nvPr/>
        </p:nvSpPr>
        <p:spPr>
          <a:xfrm>
            <a:off x="1292578" y="1896534"/>
            <a:ext cx="675075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We observe that with heavy payloads, successful landings are more frequent for PO, LEO, and ISS orbits.</a:t>
            </a: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ea typeface="+mn-lt"/>
                <a:cs typeface="+mn-lt"/>
              </a:rPr>
              <a:t>The plot shows that the success rate has steadily increased from 2013 to 2020.</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descr="A graph showing a line going up&#10;&#10;Description automatically generated">
            <a:extLst>
              <a:ext uri="{FF2B5EF4-FFF2-40B4-BE49-F238E27FC236}">
                <a16:creationId xmlns:a16="http://schemas.microsoft.com/office/drawing/2014/main" id="{4B67AF81-E969-6E06-20AD-E09896EE70B8}"/>
              </a:ext>
            </a:extLst>
          </p:cNvPr>
          <p:cNvPicPr>
            <a:picLocks noChangeAspect="1"/>
          </p:cNvPicPr>
          <p:nvPr/>
        </p:nvPicPr>
        <p:blipFill>
          <a:blip r:embed="rId3"/>
          <a:stretch>
            <a:fillRect/>
          </a:stretch>
        </p:blipFill>
        <p:spPr>
          <a:xfrm>
            <a:off x="3411714" y="3430233"/>
            <a:ext cx="5870928" cy="2622199"/>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ea typeface="+mn-lt"/>
                <a:cs typeface="+mn-lt"/>
              </a:rPr>
              <a:t>We used the keyword DISTINCT to display only the unique launch sites from the </a:t>
            </a:r>
            <a:r>
              <a:rPr lang="en-US" sz="2200">
                <a:solidFill>
                  <a:schemeClr val="accent3">
                    <a:lumMod val="25000"/>
                  </a:schemeClr>
                </a:solidFill>
                <a:ea typeface="+mn-lt"/>
                <a:cs typeface="+mn-lt"/>
              </a:rPr>
              <a:t>SpaceX data.</a:t>
            </a:r>
            <a:endParaRPr lang="en-US" sz="2200" dirty="0">
              <a:solidFill>
                <a:schemeClr val="accent3">
                  <a:lumMod val="25000"/>
                </a:schemeClr>
              </a:solidFill>
              <a:ea typeface="+mn-lt"/>
              <a:cs typeface="+mn-lt"/>
            </a:endParaRPr>
          </a:p>
          <a:p>
            <a:pPr>
              <a:lnSpc>
                <a:spcPct val="100000"/>
              </a:lnSpc>
              <a:spcBef>
                <a:spcPts val="1400"/>
              </a:spcBef>
            </a:pPr>
            <a:r>
              <a:rPr lang="en-US" sz="2200" dirty="0">
                <a:solidFill>
                  <a:schemeClr val="accent3">
                    <a:lumMod val="25000"/>
                  </a:schemeClr>
                </a:solidFill>
                <a:ea typeface="+mn-lt"/>
                <a:cs typeface="+mn-lt"/>
              </a:rPr>
              <a:t>   Launch_Site
0   CCAFS LC-40
1   VAFB SLC-4E
2    KSC LC-39A
3  CCAFS SLC-40</a:t>
            </a:r>
            <a:endParaRPr lang="en-US" sz="2200" dirty="0">
              <a:solidFill>
                <a:schemeClr val="accent3">
                  <a:lumMod val="25000"/>
                </a:schemeClr>
              </a:solidFill>
              <a:cs typeface="Calibri"/>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1658938"/>
          </a:xfrm>
          <a:prstGeom prst="rect">
            <a:avLst/>
          </a:prstGeom>
        </p:spPr>
        <p:txBody>
          <a:bodyPr lIns="91440" tIns="45720" rIns="91440" bIns="45720" anchor="t">
            <a:normAutofit/>
          </a:bodyPr>
          <a:lstStyle/>
          <a:p>
            <a:r>
              <a:rPr lang="en-US" sz="2200" dirty="0">
                <a:solidFill>
                  <a:schemeClr val="accent3">
                    <a:lumMod val="25000"/>
                  </a:schemeClr>
                </a:solidFill>
                <a:ea typeface="+mn-lt"/>
                <a:cs typeface="+mn-lt"/>
              </a:rPr>
              <a:t>We used the query below to display 5 records where launch sites begin with `CCA`</a:t>
            </a:r>
            <a:endParaRPr lang="en-US" sz="2200" dirty="0">
              <a:solidFill>
                <a:schemeClr val="accent3">
                  <a:lumMod val="25000"/>
                </a:schemeClr>
              </a:solidFill>
              <a:cs typeface="Calibri"/>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Picture 1" descr="A screenshot of a computer program&#10;&#10;Description automatically generated">
            <a:extLst>
              <a:ext uri="{FF2B5EF4-FFF2-40B4-BE49-F238E27FC236}">
                <a16:creationId xmlns:a16="http://schemas.microsoft.com/office/drawing/2014/main" id="{49881CFA-3E89-D700-DA69-495C25179E69}"/>
              </a:ext>
            </a:extLst>
          </p:cNvPr>
          <p:cNvPicPr>
            <a:picLocks noChangeAspect="1"/>
          </p:cNvPicPr>
          <p:nvPr/>
        </p:nvPicPr>
        <p:blipFill>
          <a:blip r:embed="rId3"/>
          <a:stretch>
            <a:fillRect/>
          </a:stretch>
        </p:blipFill>
        <p:spPr>
          <a:xfrm>
            <a:off x="4843016" y="2483555"/>
            <a:ext cx="4927433" cy="3742267"/>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6" name="TextBox 5">
            <a:extLst>
              <a:ext uri="{FF2B5EF4-FFF2-40B4-BE49-F238E27FC236}">
                <a16:creationId xmlns:a16="http://schemas.microsoft.com/office/drawing/2014/main" id="{6584C941-A781-413E-118C-0DD3E717951A}"/>
              </a:ext>
            </a:extLst>
          </p:cNvPr>
          <p:cNvSpPr txBox="1"/>
          <p:nvPr/>
        </p:nvSpPr>
        <p:spPr>
          <a:xfrm>
            <a:off x="784579" y="1461912"/>
            <a:ext cx="8133643"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t>We calculated the total payload carried by NASA boosters to be 45,596 kg using the following query.</a:t>
            </a:r>
          </a:p>
        </p:txBody>
      </p:sp>
      <p:pic>
        <p:nvPicPr>
          <p:cNvPr id="7" name="Picture 6" descr="A screen shot of a computer&#10;&#10;Description automatically generated">
            <a:extLst>
              <a:ext uri="{FF2B5EF4-FFF2-40B4-BE49-F238E27FC236}">
                <a16:creationId xmlns:a16="http://schemas.microsoft.com/office/drawing/2014/main" id="{C8CBD644-F885-0EB4-0660-309558628929}"/>
              </a:ext>
            </a:extLst>
          </p:cNvPr>
          <p:cNvPicPr>
            <a:picLocks noChangeAspect="1"/>
          </p:cNvPicPr>
          <p:nvPr/>
        </p:nvPicPr>
        <p:blipFill>
          <a:blip r:embed="rId3"/>
          <a:stretch>
            <a:fillRect/>
          </a:stretch>
        </p:blipFill>
        <p:spPr>
          <a:xfrm>
            <a:off x="2619022" y="2999937"/>
            <a:ext cx="6096000" cy="2269239"/>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898899" y="1712736"/>
            <a:ext cx="8148212" cy="4368271"/>
          </a:xfrm>
          <a:prstGeom prst="rect">
            <a:avLst/>
          </a:prstGeom>
        </p:spPr>
        <p:txBody>
          <a:bodyPr lIns="91440" tIns="45720" rIns="91440" bIns="45720" anchor="t">
            <a:normAutofit/>
          </a:bodyPr>
          <a:lstStyle/>
          <a:p>
            <a:pPr>
              <a:lnSpc>
                <a:spcPct val="100000"/>
              </a:lnSpc>
              <a:spcBef>
                <a:spcPts val="1400"/>
              </a:spcBef>
            </a:pPr>
            <a:r>
              <a:rPr lang="en-US" sz="2000" dirty="0">
                <a:solidFill>
                  <a:srgbClr val="000000"/>
                </a:solidFill>
                <a:ea typeface="+mn-lt"/>
                <a:cs typeface="+mn-lt"/>
              </a:rPr>
              <a:t>We calculated the average payload mass carried by booster version F9 v1.1 as 2928.4</a:t>
            </a:r>
            <a:endParaRPr lang="en-US" dirty="0"/>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Picture 1" descr="A screenshot of a computer code&#10;&#10;Description automatically generated">
            <a:extLst>
              <a:ext uri="{FF2B5EF4-FFF2-40B4-BE49-F238E27FC236}">
                <a16:creationId xmlns:a16="http://schemas.microsoft.com/office/drawing/2014/main" id="{93E7602E-B616-A32F-5518-B9C8E59C3F30}"/>
              </a:ext>
            </a:extLst>
          </p:cNvPr>
          <p:cNvPicPr>
            <a:picLocks noChangeAspect="1"/>
          </p:cNvPicPr>
          <p:nvPr/>
        </p:nvPicPr>
        <p:blipFill>
          <a:blip r:embed="rId3"/>
          <a:stretch>
            <a:fillRect/>
          </a:stretch>
        </p:blipFill>
        <p:spPr>
          <a:xfrm>
            <a:off x="1896533" y="3427939"/>
            <a:ext cx="6096000" cy="2248609"/>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1800" dirty="0">
                <a:solidFill>
                  <a:srgbClr val="000000"/>
                </a:solidFill>
                <a:ea typeface="+mn-lt"/>
                <a:cs typeface="+mn-lt"/>
              </a:rPr>
              <a:t>We observed that the dates of the first successful landing outcome on ground pad was 22</a:t>
            </a:r>
            <a:r>
              <a:rPr lang="en-US" sz="1200" baseline="30000" dirty="0">
                <a:solidFill>
                  <a:srgbClr val="000000"/>
                </a:solidFill>
                <a:ea typeface="+mn-lt"/>
                <a:cs typeface="+mn-lt"/>
              </a:rPr>
              <a:t>nd</a:t>
            </a:r>
            <a:r>
              <a:rPr lang="en-US" sz="1800" dirty="0">
                <a:solidFill>
                  <a:srgbClr val="000000"/>
                </a:solidFill>
                <a:ea typeface="+mn-lt"/>
                <a:cs typeface="+mn-lt"/>
              </a:rPr>
              <a:t> July 2018</a:t>
            </a:r>
            <a:endParaRPr lang="en-US" dirty="0">
              <a:solidFill>
                <a:schemeClr val="accent3">
                  <a:lumMod val="25000"/>
                </a:schemeClr>
              </a:solidFill>
              <a:latin typeface="Calibri" panose="020F0502020204030204"/>
              <a:cs typeface="Calibri" panose="020F0502020204030204"/>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Picture 1" descr="A screenshot of a computer code&#10;&#10;Description automatically generated">
            <a:extLst>
              <a:ext uri="{FF2B5EF4-FFF2-40B4-BE49-F238E27FC236}">
                <a16:creationId xmlns:a16="http://schemas.microsoft.com/office/drawing/2014/main" id="{0BBDBB7D-288D-6E69-9B48-E5ECC814C96D}"/>
              </a:ext>
            </a:extLst>
          </p:cNvPr>
          <p:cNvPicPr>
            <a:picLocks noChangeAspect="1"/>
          </p:cNvPicPr>
          <p:nvPr/>
        </p:nvPicPr>
        <p:blipFill>
          <a:blip r:embed="rId3"/>
          <a:stretch>
            <a:fillRect/>
          </a:stretch>
        </p:blipFill>
        <p:spPr>
          <a:xfrm>
            <a:off x="1089378" y="3186824"/>
            <a:ext cx="6096000" cy="2335731"/>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The names of boosters which have successfully landed on drone ship and had payload mass greater than 4000 but less than 6000 are </a:t>
            </a:r>
            <a:r>
              <a:rPr lang="en-US" sz="2200" dirty="0">
                <a:solidFill>
                  <a:schemeClr val="accent3">
                    <a:lumMod val="25000"/>
                  </a:schemeClr>
                </a:solidFill>
                <a:ea typeface="+mn-lt"/>
                <a:cs typeface="+mn-lt"/>
              </a:rPr>
              <a:t> 
</a:t>
            </a:r>
            <a:r>
              <a:rPr lang="en-US" sz="2200">
                <a:solidFill>
                  <a:schemeClr val="accent3">
                    <a:lumMod val="25000"/>
                  </a:schemeClr>
                </a:solidFill>
                <a:ea typeface="+mn-lt"/>
                <a:cs typeface="+mn-lt"/>
              </a:rPr>
              <a:t>0   F9 B5 B1046.2</a:t>
            </a:r>
            <a:r>
              <a:rPr lang="en-US" sz="2200" dirty="0">
                <a:solidFill>
                  <a:schemeClr val="accent3">
                    <a:lumMod val="25000"/>
                  </a:schemeClr>
                </a:solidFill>
                <a:ea typeface="+mn-lt"/>
                <a:cs typeface="+mn-lt"/>
              </a:rPr>
              <a:t>
1   F9 B5 B1047.2
2   F9 B5 B1048.3
3  F9 B5 B1051.2 
4    F9 B5B1060.1
5  F9 B5 B1058.2 
6    F9 B5B1062.1</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Picture 1" descr="A screenshot of a computer code&#10;&#10;Description automatically generated">
            <a:extLst>
              <a:ext uri="{FF2B5EF4-FFF2-40B4-BE49-F238E27FC236}">
                <a16:creationId xmlns:a16="http://schemas.microsoft.com/office/drawing/2014/main" id="{1D9B613F-728A-1A88-F387-94EBEA340A03}"/>
              </a:ext>
            </a:extLst>
          </p:cNvPr>
          <p:cNvPicPr>
            <a:picLocks noChangeAspect="1"/>
          </p:cNvPicPr>
          <p:nvPr/>
        </p:nvPicPr>
        <p:blipFill>
          <a:blip r:embed="rId3"/>
          <a:stretch>
            <a:fillRect/>
          </a:stretch>
        </p:blipFill>
        <p:spPr>
          <a:xfrm>
            <a:off x="4126088" y="2973388"/>
            <a:ext cx="4413956" cy="2841623"/>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25036" y="1928616"/>
            <a:ext cx="8392333" cy="4635420"/>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cs typeface="Arial"/>
              </a:rPr>
              <a:t>Summary of methodologies</a:t>
            </a:r>
            <a:endParaRPr lang="en-US" sz="2200" dirty="0">
              <a:solidFill>
                <a:schemeClr val="accent3">
                  <a:lumMod val="25000"/>
                </a:schemeClr>
              </a:solidFill>
              <a:latin typeface="Abadi"/>
            </a:endParaRPr>
          </a:p>
          <a:p>
            <a:pPr lvl="1">
              <a:lnSpc>
                <a:spcPct val="100000"/>
              </a:lnSpc>
              <a:spcBef>
                <a:spcPts val="1400"/>
              </a:spcBef>
              <a:buFont typeface="Arial,Sans-Serif"/>
              <a:buChar char="-"/>
            </a:pPr>
            <a:r>
              <a:rPr lang="en-US" sz="1700">
                <a:solidFill>
                  <a:schemeClr val="accent3">
                    <a:lumMod val="25000"/>
                  </a:schemeClr>
                </a:solidFill>
                <a:latin typeface="IBM Plex Mono Text"/>
                <a:cs typeface="Arial"/>
              </a:rPr>
              <a:t>Data Collection.</a:t>
            </a:r>
            <a:endParaRPr lang="en-US" sz="1800" dirty="0">
              <a:solidFill>
                <a:schemeClr val="accent3">
                  <a:lumMod val="25000"/>
                </a:schemeClr>
              </a:solidFill>
              <a:latin typeface="Abadi"/>
              <a:cs typeface="Arial"/>
            </a:endParaRPr>
          </a:p>
          <a:p>
            <a:pPr lvl="1">
              <a:lnSpc>
                <a:spcPct val="100000"/>
              </a:lnSpc>
              <a:spcBef>
                <a:spcPts val="1400"/>
              </a:spcBef>
              <a:buFont typeface="Arial,Sans-Serif"/>
              <a:buChar char="-"/>
            </a:pPr>
            <a:r>
              <a:rPr lang="en-US" sz="1700" dirty="0">
                <a:solidFill>
                  <a:schemeClr val="accent3">
                    <a:lumMod val="25000"/>
                  </a:schemeClr>
                </a:solidFill>
                <a:latin typeface="IBM Plex Mono Text"/>
                <a:cs typeface="Arial"/>
              </a:rPr>
              <a:t>Data Wrangling.</a:t>
            </a:r>
          </a:p>
          <a:p>
            <a:pPr lvl="1">
              <a:lnSpc>
                <a:spcPct val="100000"/>
              </a:lnSpc>
              <a:spcBef>
                <a:spcPts val="1400"/>
              </a:spcBef>
              <a:buFont typeface="Arial"/>
              <a:buChar char="-"/>
            </a:pPr>
            <a:r>
              <a:rPr lang="en-US" sz="1700" dirty="0">
                <a:solidFill>
                  <a:schemeClr val="accent3">
                    <a:lumMod val="25000"/>
                  </a:schemeClr>
                </a:solidFill>
                <a:latin typeface="IBM Plex Mono Text"/>
                <a:cs typeface="Arial"/>
              </a:rPr>
              <a:t>Exploratory Data Analysis with </a:t>
            </a:r>
            <a:r>
              <a:rPr lang="en-US" sz="1700" dirty="0">
                <a:solidFill>
                  <a:schemeClr val="accent3">
                    <a:lumMod val="25000"/>
                  </a:schemeClr>
                </a:solidFill>
                <a:latin typeface="Arial"/>
                <a:cs typeface="Arial"/>
              </a:rPr>
              <a:t>SQL and  Data Visualization.</a:t>
            </a:r>
            <a:endParaRPr lang="en-US" dirty="0">
              <a:solidFill>
                <a:schemeClr val="accent3">
                  <a:lumMod val="25000"/>
                </a:schemeClr>
              </a:solidFill>
            </a:endParaRPr>
          </a:p>
          <a:p>
            <a:pPr lvl="1">
              <a:lnSpc>
                <a:spcPct val="100000"/>
              </a:lnSpc>
              <a:spcBef>
                <a:spcPts val="1400"/>
              </a:spcBef>
              <a:buChar char="-"/>
            </a:pPr>
            <a:r>
              <a:rPr lang="en-US" sz="1700" dirty="0">
                <a:solidFill>
                  <a:schemeClr val="accent3">
                    <a:lumMod val="25000"/>
                  </a:schemeClr>
                </a:solidFill>
                <a:latin typeface="Arial"/>
                <a:cs typeface="Arial"/>
              </a:rPr>
              <a:t>Interactive Visual Analytics with Folium</a:t>
            </a:r>
          </a:p>
          <a:p>
            <a:pPr lvl="1">
              <a:lnSpc>
                <a:spcPct val="100000"/>
              </a:lnSpc>
              <a:spcBef>
                <a:spcPts val="1400"/>
              </a:spcBef>
              <a:buChar char="-"/>
            </a:pPr>
            <a:r>
              <a:rPr lang="en-US" sz="1700" dirty="0">
                <a:solidFill>
                  <a:schemeClr val="accent3">
                    <a:lumMod val="25000"/>
                  </a:schemeClr>
                </a:solidFill>
                <a:latin typeface="Arial"/>
                <a:cs typeface="Arial"/>
              </a:rPr>
              <a:t>Machine Learning Prediction</a:t>
            </a:r>
          </a:p>
          <a:p>
            <a:pPr>
              <a:lnSpc>
                <a:spcPct val="100000"/>
              </a:lnSpc>
              <a:spcBef>
                <a:spcPts val="1400"/>
              </a:spcBef>
            </a:pPr>
            <a:r>
              <a:rPr lang="en-US" sz="2200" dirty="0">
                <a:solidFill>
                  <a:schemeClr val="accent3">
                    <a:lumMod val="25000"/>
                  </a:schemeClr>
                </a:solidFill>
                <a:latin typeface="Abadi"/>
                <a:cs typeface="Arial"/>
              </a:rPr>
              <a:t>Summary of all results</a:t>
            </a:r>
          </a:p>
          <a:p>
            <a:pPr lvl="1">
              <a:lnSpc>
                <a:spcPct val="100000"/>
              </a:lnSpc>
              <a:spcBef>
                <a:spcPts val="1400"/>
              </a:spcBef>
              <a:buChar char="-"/>
            </a:pPr>
            <a:r>
              <a:rPr lang="en-US" sz="1700">
                <a:solidFill>
                  <a:schemeClr val="accent3">
                    <a:lumMod val="25000"/>
                  </a:schemeClr>
                </a:solidFill>
                <a:latin typeface="Arial"/>
                <a:cs typeface="Arial"/>
              </a:rPr>
              <a:t>Exploratory Data Analysis result</a:t>
            </a:r>
            <a:endParaRPr lang="en-US" sz="1700">
              <a:solidFill>
                <a:srgbClr val="000000"/>
              </a:solidFill>
              <a:latin typeface="Arial"/>
              <a:cs typeface="Arial"/>
            </a:endParaRPr>
          </a:p>
          <a:p>
            <a:pPr lvl="1">
              <a:lnSpc>
                <a:spcPct val="100000"/>
              </a:lnSpc>
              <a:spcBef>
                <a:spcPts val="1400"/>
              </a:spcBef>
              <a:buChar char="-"/>
            </a:pPr>
            <a:r>
              <a:rPr lang="en-US" sz="1700">
                <a:solidFill>
                  <a:schemeClr val="accent3">
                    <a:lumMod val="25000"/>
                  </a:schemeClr>
                </a:solidFill>
                <a:latin typeface="Arial"/>
                <a:cs typeface="Arial"/>
              </a:rPr>
              <a:t>Interactive analytics in screenshots</a:t>
            </a:r>
            <a:endParaRPr lang="en-US" sz="1700">
              <a:solidFill>
                <a:srgbClr val="000000"/>
              </a:solidFill>
              <a:latin typeface="Arial"/>
              <a:cs typeface="Arial"/>
            </a:endParaRPr>
          </a:p>
          <a:p>
            <a:pPr lvl="1">
              <a:lnSpc>
                <a:spcPct val="100000"/>
              </a:lnSpc>
              <a:spcBef>
                <a:spcPts val="1400"/>
              </a:spcBef>
              <a:buChar char="-"/>
            </a:pPr>
            <a:r>
              <a:rPr lang="en-US" sz="1700">
                <a:solidFill>
                  <a:schemeClr val="accent3">
                    <a:lumMod val="25000"/>
                  </a:schemeClr>
                </a:solidFill>
                <a:latin typeface="Arial"/>
                <a:cs typeface="Arial"/>
              </a:rPr>
              <a:t>Predictive Analytics result</a:t>
            </a:r>
            <a:endParaRPr lang="en-US" sz="1700">
              <a:solidFill>
                <a:srgbClr val="000000"/>
              </a:solidFill>
              <a:latin typeface="Arial"/>
              <a:cs typeface="Arial"/>
            </a:endParaRPr>
          </a:p>
          <a:p>
            <a:pPr>
              <a:lnSpc>
                <a:spcPct val="100000"/>
              </a:lnSpc>
              <a:spcBef>
                <a:spcPts val="1400"/>
              </a:spcBef>
            </a:pPr>
            <a:endParaRPr lang="en-US" sz="2200" dirty="0">
              <a:solidFill>
                <a:schemeClr val="accent3">
                  <a:lumMod val="25000"/>
                </a:schemeClr>
              </a:solidFill>
              <a:latin typeface="Abadi"/>
              <a:cs typeface="Arial"/>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total number of successful and failure mission outcomes are listed below</a:t>
            </a: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1" descr="A screenshot of a computer&#10;&#10;Description automatically generated">
            <a:extLst>
              <a:ext uri="{FF2B5EF4-FFF2-40B4-BE49-F238E27FC236}">
                <a16:creationId xmlns:a16="http://schemas.microsoft.com/office/drawing/2014/main" id="{8CAA739C-4F07-69CD-41B7-E4E255FE678A}"/>
              </a:ext>
            </a:extLst>
          </p:cNvPr>
          <p:cNvPicPr>
            <a:picLocks noChangeAspect="1"/>
          </p:cNvPicPr>
          <p:nvPr/>
        </p:nvPicPr>
        <p:blipFill>
          <a:blip r:embed="rId3"/>
          <a:stretch>
            <a:fillRect/>
          </a:stretch>
        </p:blipFill>
        <p:spPr>
          <a:xfrm>
            <a:off x="2811573" y="2195688"/>
            <a:ext cx="4452187" cy="3612445"/>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names of the booster which have carried the maximum payload mass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2" name="Picture 1" descr="A screenshot of a computer program&#10;&#10;Description automatically generated">
            <a:extLst>
              <a:ext uri="{FF2B5EF4-FFF2-40B4-BE49-F238E27FC236}">
                <a16:creationId xmlns:a16="http://schemas.microsoft.com/office/drawing/2014/main" id="{6A30C3A0-515D-E8E0-BADE-EB4F9D1CB550}"/>
              </a:ext>
            </a:extLst>
          </p:cNvPr>
          <p:cNvPicPr>
            <a:picLocks noChangeAspect="1"/>
          </p:cNvPicPr>
          <p:nvPr/>
        </p:nvPicPr>
        <p:blipFill>
          <a:blip r:embed="rId3"/>
          <a:stretch>
            <a:fillRect/>
          </a:stretch>
        </p:blipFill>
        <p:spPr>
          <a:xfrm>
            <a:off x="2549434" y="2438400"/>
            <a:ext cx="4699888" cy="4114800"/>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 are:</a:t>
            </a:r>
          </a:p>
          <a:p>
            <a:pPr marL="0" indent="0">
              <a:lnSpc>
                <a:spcPct val="100000"/>
              </a:lnSpc>
              <a:spcBef>
                <a:spcPts val="1400"/>
              </a:spcBef>
              <a:buNone/>
            </a:pPr>
            <a:r>
              <a:rPr lang="en-US" sz="2200" dirty="0">
                <a:solidFill>
                  <a:schemeClr val="accent3">
                    <a:lumMod val="25000"/>
                  </a:schemeClr>
                </a:solidFill>
                <a:ea typeface="+mn-lt"/>
                <a:cs typeface="+mn-lt"/>
              </a:rPr>
              <a:t>
0  January  Failure (drone ship)   F9 v1.1 B1012  CCAFS LC-40
1    April  Failure (drone ship)   F9 v1.1 B1015  CCAFS LC-40</a:t>
            </a:r>
            <a:endParaRPr lang="en-US" sz="2200" dirty="0">
              <a:solidFill>
                <a:schemeClr val="accent3">
                  <a:lumMod val="25000"/>
                </a:schemeClr>
              </a:solidFill>
              <a:latin typeface="Abadi"/>
            </a:endParaRPr>
          </a:p>
          <a:p>
            <a:pPr>
              <a:lnSpc>
                <a:spcPct val="100000"/>
              </a:lnSpc>
              <a:spcBef>
                <a:spcPts val="1400"/>
              </a:spcBef>
            </a:pP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2" name="Picture 1" descr="A screenshot of a computer program&#10;&#10;Description automatically generated">
            <a:extLst>
              <a:ext uri="{FF2B5EF4-FFF2-40B4-BE49-F238E27FC236}">
                <a16:creationId xmlns:a16="http://schemas.microsoft.com/office/drawing/2014/main" id="{E45999B7-329E-5344-14BC-FA79A8E9FDE1}"/>
              </a:ext>
            </a:extLst>
          </p:cNvPr>
          <p:cNvPicPr>
            <a:picLocks noChangeAspect="1"/>
          </p:cNvPicPr>
          <p:nvPr/>
        </p:nvPicPr>
        <p:blipFill>
          <a:blip r:embed="rId3"/>
          <a:stretch>
            <a:fillRect/>
          </a:stretch>
        </p:blipFill>
        <p:spPr>
          <a:xfrm>
            <a:off x="7895462" y="2246488"/>
            <a:ext cx="3394543" cy="3505200"/>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Picture 1" descr="A screenshot of a computer&#10;&#10;Description automatically generated">
            <a:extLst>
              <a:ext uri="{FF2B5EF4-FFF2-40B4-BE49-F238E27FC236}">
                <a16:creationId xmlns:a16="http://schemas.microsoft.com/office/drawing/2014/main" id="{DC485660-5AD6-D4AE-7A6F-5D31358E75C9}"/>
              </a:ext>
            </a:extLst>
          </p:cNvPr>
          <p:cNvPicPr>
            <a:picLocks noChangeAspect="1"/>
          </p:cNvPicPr>
          <p:nvPr/>
        </p:nvPicPr>
        <p:blipFill>
          <a:blip r:embed="rId3"/>
          <a:stretch>
            <a:fillRect/>
          </a:stretch>
        </p:blipFill>
        <p:spPr>
          <a:xfrm>
            <a:off x="3530576" y="2556933"/>
            <a:ext cx="5763025" cy="4114800"/>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4" name="Content Placeholder 3" descr="A map of the world with a location pin&#10;&#10;Description automatically generated">
            <a:extLst>
              <a:ext uri="{FF2B5EF4-FFF2-40B4-BE49-F238E27FC236}">
                <a16:creationId xmlns:a16="http://schemas.microsoft.com/office/drawing/2014/main" id="{F6567FCA-A356-3B6C-9742-2937088878CA}"/>
              </a:ext>
            </a:extLst>
          </p:cNvPr>
          <p:cNvPicPr>
            <a:picLocks noGrp="1" noChangeAspect="1"/>
          </p:cNvPicPr>
          <p:nvPr>
            <p:ph idx="4294967295"/>
          </p:nvPr>
        </p:nvPicPr>
        <p:blipFill>
          <a:blip r:embed="rId3"/>
          <a:stretch>
            <a:fillRect/>
          </a:stretch>
        </p:blipFill>
        <p:spPr>
          <a:xfrm>
            <a:off x="1364316" y="2082010"/>
            <a:ext cx="7337776" cy="3285413"/>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IBM Plex Mono SemiBold"/>
              </a:rPr>
              <a:t>All launch sites global map markers</a:t>
            </a:r>
            <a:endParaRPr lang="en-US" dirty="0"/>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IBM Plex Mono SemiBold"/>
              </a:rPr>
              <a:t>Markers showing launch sites with color labels</a:t>
            </a:r>
            <a:endParaRPr lang="en-US" dirty="0">
              <a:solidFill>
                <a:srgbClr val="000000"/>
              </a:solidFill>
              <a:latin typeface="IBM Plex Mono SemiBold"/>
            </a:endParaRPr>
          </a:p>
          <a:p>
            <a:endParaRPr lang="en-US" dirty="0">
              <a:solidFill>
                <a:srgbClr val="0B49CB"/>
              </a:solidFill>
              <a:latin typeface="Abadi"/>
            </a:endParaRPr>
          </a:p>
        </p:txBody>
      </p:sp>
      <p:pic>
        <p:nvPicPr>
          <p:cNvPr id="4" name="Picture 3" descr="A screenshot of a map&#10;&#10;Description automatically generated">
            <a:extLst>
              <a:ext uri="{FF2B5EF4-FFF2-40B4-BE49-F238E27FC236}">
                <a16:creationId xmlns:a16="http://schemas.microsoft.com/office/drawing/2014/main" id="{8E72AFE6-12DF-456D-6231-2D98DF701AA3}"/>
              </a:ext>
            </a:extLst>
          </p:cNvPr>
          <p:cNvPicPr>
            <a:picLocks noChangeAspect="1"/>
          </p:cNvPicPr>
          <p:nvPr/>
        </p:nvPicPr>
        <p:blipFill>
          <a:blip r:embed="rId3"/>
          <a:stretch>
            <a:fillRect/>
          </a:stretch>
        </p:blipFill>
        <p:spPr>
          <a:xfrm>
            <a:off x="654756" y="1938093"/>
            <a:ext cx="9584266" cy="4020391"/>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IBM Plex Mono SemiBold"/>
              </a:rPr>
              <a:t>Launch Site distance to landmarks</a:t>
            </a:r>
            <a:endParaRPr lang="en-US" dirty="0"/>
          </a:p>
        </p:txBody>
      </p:sp>
      <p:pic>
        <p:nvPicPr>
          <p:cNvPr id="2" name="Picture 1" descr="A collage of a map of a highway&#10;&#10;Description automatically generated">
            <a:extLst>
              <a:ext uri="{FF2B5EF4-FFF2-40B4-BE49-F238E27FC236}">
                <a16:creationId xmlns:a16="http://schemas.microsoft.com/office/drawing/2014/main" id="{85209DD9-AA57-E1CF-B3F5-39428300BC13}"/>
              </a:ext>
            </a:extLst>
          </p:cNvPr>
          <p:cNvPicPr>
            <a:picLocks noChangeAspect="1"/>
          </p:cNvPicPr>
          <p:nvPr/>
        </p:nvPicPr>
        <p:blipFill>
          <a:blip r:embed="rId3"/>
          <a:stretch>
            <a:fillRect/>
          </a:stretch>
        </p:blipFill>
        <p:spPr>
          <a:xfrm>
            <a:off x="2424051" y="1580444"/>
            <a:ext cx="5210299" cy="4114800"/>
          </a:xfrm>
          <a:prstGeom prst="rect">
            <a:avLst/>
          </a:prstGeom>
        </p:spPr>
      </p:pic>
      <p:pic>
        <p:nvPicPr>
          <p:cNvPr id="4" name="Picture 3" descr="A map with orange circles&#10;&#10;Description automatically generated">
            <a:extLst>
              <a:ext uri="{FF2B5EF4-FFF2-40B4-BE49-F238E27FC236}">
                <a16:creationId xmlns:a16="http://schemas.microsoft.com/office/drawing/2014/main" id="{ECD743E2-A251-7575-A5B0-ED51EE96CB22}"/>
              </a:ext>
            </a:extLst>
          </p:cNvPr>
          <p:cNvPicPr>
            <a:picLocks noChangeAspect="1"/>
          </p:cNvPicPr>
          <p:nvPr/>
        </p:nvPicPr>
        <p:blipFill>
          <a:blip r:embed="rId4"/>
          <a:stretch>
            <a:fillRect/>
          </a:stretch>
        </p:blipFill>
        <p:spPr>
          <a:xfrm>
            <a:off x="33867" y="1581150"/>
            <a:ext cx="2387600" cy="411903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2700" dirty="0">
                <a:solidFill>
                  <a:srgbClr val="0B49CB"/>
                </a:solidFill>
                <a:latin typeface="IBM Plex Mono SemiBold"/>
              </a:rPr>
              <a:t>Pie chart showing the success percentage achieved by each launch site</a:t>
            </a:r>
            <a:endParaRPr lang="en-US" dirty="0"/>
          </a:p>
        </p:txBody>
      </p:sp>
      <p:pic>
        <p:nvPicPr>
          <p:cNvPr id="7" name="Picture 6" descr="A blue and red circle with white text&#10;&#10;Description automatically generated">
            <a:extLst>
              <a:ext uri="{FF2B5EF4-FFF2-40B4-BE49-F238E27FC236}">
                <a16:creationId xmlns:a16="http://schemas.microsoft.com/office/drawing/2014/main" id="{75684A67-C4DE-EC40-A2A8-DAA7B487AF4E}"/>
              </a:ext>
            </a:extLst>
          </p:cNvPr>
          <p:cNvPicPr>
            <a:picLocks noChangeAspect="1"/>
          </p:cNvPicPr>
          <p:nvPr/>
        </p:nvPicPr>
        <p:blipFill>
          <a:blip r:embed="rId3"/>
          <a:stretch>
            <a:fillRect/>
          </a:stretch>
        </p:blipFill>
        <p:spPr>
          <a:xfrm>
            <a:off x="772230" y="1712912"/>
            <a:ext cx="6956073" cy="3968398"/>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804559"/>
            <a:ext cx="8466128" cy="3958645"/>
          </a:xfrm>
          <a:prstGeom prst="rect">
            <a:avLst/>
          </a:prstGeom>
        </p:spPr>
        <p:txBody>
          <a:bodyPr vert="horz" lIns="91440" tIns="45720" rIns="91440" bIns="45720" rtlCol="0" anchor="t">
            <a:normAutofit fontScale="6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endParaRPr lang="en-US"/>
          </a:p>
          <a:p>
            <a:pPr lvl="1" algn="just">
              <a:spcBef>
                <a:spcPts val="1400"/>
              </a:spcBef>
              <a:buFont typeface="Courier New"/>
              <a:buChar char="o"/>
            </a:pPr>
            <a:r>
              <a:rPr lang="en-US" sz="2000" dirty="0">
                <a:solidFill>
                  <a:schemeClr val="accent3">
                    <a:lumMod val="25000"/>
                  </a:schemeClr>
                </a:solidFill>
                <a:latin typeface="Calibri Light"/>
                <a:cs typeface="Calibri Light"/>
              </a:rPr>
              <a:t>SpaceX advertises Falcon 9 rocket launches on its website at a cost of 62 million dollars, significantly less than other providers who charge upwards of 165 million dollars per launch. The substantial cost savings are primarily due to SpaceX's ability to reuse the first stage of the rocket. Consequently, determining whether the first stage will land successfully can help estimate the cost of a launch. This information is valuable for alternative companies that wish to compete with SpaceX for rocket launch contracts. The goal of this project is to create a machine learning pipeline to predict the successful landing of the first stage</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marL="0" indent="0">
              <a:buNone/>
            </a:pPr>
            <a:r>
              <a:rPr lang="en-US" sz="2200" b="1" dirty="0">
                <a:solidFill>
                  <a:schemeClr val="accent3">
                    <a:lumMod val="25000"/>
                  </a:schemeClr>
                </a:solidFill>
                <a:latin typeface="IBM Plex Mono Text"/>
              </a:rPr>
              <a:t>   1-Factors Influencing Successful Rocket Landings:</a:t>
            </a:r>
            <a:endParaRPr lang="en-US" dirty="0">
              <a:solidFill>
                <a:schemeClr val="accent3">
                  <a:lumMod val="25000"/>
                </a:schemeClr>
              </a:solidFill>
            </a:endParaRPr>
          </a:p>
          <a:p>
            <a:pPr marL="0" indent="0">
              <a:buNone/>
            </a:pPr>
            <a:r>
              <a:rPr lang="en-US" sz="2200" dirty="0">
                <a:solidFill>
                  <a:schemeClr val="accent3">
                    <a:lumMod val="25000"/>
                  </a:schemeClr>
                </a:solidFill>
                <a:latin typeface="IBM Plex Mono Text"/>
              </a:rPr>
              <a:t>    What factors determine if the rocket will land successfully?</a:t>
            </a:r>
            <a:endParaRPr lang="en-US" dirty="0">
              <a:solidFill>
                <a:schemeClr val="accent3">
                  <a:lumMod val="25000"/>
                </a:schemeClr>
              </a:solidFill>
            </a:endParaRPr>
          </a:p>
          <a:p>
            <a:pPr marL="0" indent="0">
              <a:buNone/>
            </a:pPr>
            <a:r>
              <a:rPr lang="en-US" sz="2200" dirty="0">
                <a:solidFill>
                  <a:schemeClr val="accent3">
                    <a:lumMod val="25000"/>
                  </a:schemeClr>
                </a:solidFill>
                <a:latin typeface="IBM Plex Mono Text"/>
              </a:rPr>
              <a:t>    How do variables such as payload mass, launch site, number of flights, and orbits affect the success of the first stage landing?</a:t>
            </a:r>
            <a:endParaRPr lang="en-US" dirty="0">
              <a:solidFill>
                <a:schemeClr val="accent3">
                  <a:lumMod val="25000"/>
                </a:schemeClr>
              </a:solidFill>
            </a:endParaRPr>
          </a:p>
          <a:p>
            <a:pPr marL="0" indent="0">
              <a:buNone/>
            </a:pPr>
            <a:r>
              <a:rPr lang="en-US" sz="2200" dirty="0">
                <a:solidFill>
                  <a:schemeClr val="accent3">
                    <a:lumMod val="25000"/>
                  </a:schemeClr>
                </a:solidFill>
                <a:latin typeface="IBM Plex Mono Text"/>
              </a:rPr>
              <a:t>    Does the rate of successful landings increase over the years?</a:t>
            </a:r>
            <a:endParaRPr lang="en-US" dirty="0">
              <a:solidFill>
                <a:schemeClr val="accent3">
                  <a:lumMod val="25000"/>
                </a:schemeClr>
              </a:solidFill>
            </a:endParaRPr>
          </a:p>
          <a:p>
            <a:pPr marL="0" indent="0">
              <a:buNone/>
            </a:pPr>
            <a:r>
              <a:rPr lang="en-US" sz="2200" dirty="0">
                <a:solidFill>
                  <a:schemeClr val="accent3">
                    <a:lumMod val="25000"/>
                  </a:schemeClr>
                </a:solidFill>
                <a:latin typeface="IBM Plex Mono Text"/>
              </a:rPr>
              <a:t>    What is the best algorithm for binary classification in this context?</a:t>
            </a:r>
            <a:endParaRPr lang="en-US" dirty="0">
              <a:solidFill>
                <a:schemeClr val="accent3">
                  <a:lumMod val="25000"/>
                </a:schemeClr>
              </a:solidFill>
            </a:endParaRPr>
          </a:p>
          <a:p>
            <a:pPr marL="0" indent="0">
              <a:buNone/>
            </a:pPr>
            <a:r>
              <a:rPr lang="en-US" sz="2200" dirty="0">
                <a:solidFill>
                  <a:schemeClr val="accent3">
                    <a:lumMod val="25000"/>
                  </a:schemeClr>
                </a:solidFill>
                <a:latin typeface="IBM Plex Mono Text"/>
              </a:rPr>
              <a:t>    How do the interactions among various features influence the success rate of a landing?</a:t>
            </a:r>
            <a:endParaRPr lang="en-US">
              <a:solidFill>
                <a:schemeClr val="accent3">
                  <a:lumMod val="25000"/>
                </a:schemeClr>
              </a:solidFill>
            </a:endParaRPr>
          </a:p>
          <a:p>
            <a:pPr marL="0" indent="0">
              <a:buNone/>
            </a:pPr>
            <a:r>
              <a:rPr lang="en-US" sz="2200" b="1" dirty="0">
                <a:solidFill>
                  <a:schemeClr val="accent3">
                    <a:lumMod val="25000"/>
                  </a:schemeClr>
                </a:solidFill>
                <a:latin typeface="IBM Plex Mono Text"/>
              </a:rPr>
              <a:t>  2-Optimal Operating Conditions for Successful Landings:</a:t>
            </a:r>
            <a:endParaRPr lang="en-US" dirty="0">
              <a:solidFill>
                <a:schemeClr val="accent3">
                  <a:lumMod val="25000"/>
                </a:schemeClr>
              </a:solidFill>
            </a:endParaRPr>
          </a:p>
          <a:p>
            <a:pPr marL="0" indent="0">
              <a:buNone/>
            </a:pPr>
            <a:r>
              <a:rPr lang="en-US" sz="2200" dirty="0">
                <a:solidFill>
                  <a:schemeClr val="accent3">
                    <a:lumMod val="25000"/>
                  </a:schemeClr>
                </a:solidFill>
                <a:latin typeface="IBM Plex Mono Text"/>
              </a:rPr>
              <a:t>    What operating conditions need to be in place to ensure a successful landing program?</a:t>
            </a:r>
            <a:endParaRPr lang="en-US" dirty="0">
              <a:solidFill>
                <a:schemeClr val="accent3">
                  <a:lumMod val="25000"/>
                </a:schemeClr>
              </a:solidFill>
            </a:endParaRPr>
          </a:p>
          <a:p>
            <a:pPr>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IBM Plex Mono SemiBold"/>
              </a:rPr>
              <a:t>Confusion Matrix</a:t>
            </a:r>
            <a:endParaRPr lang="en-US" dirty="0">
              <a:solidFill>
                <a:srgbClr val="000000"/>
              </a:solidFill>
              <a:latin typeface="IBM Plex Mono SemiBold"/>
            </a:endParaRPr>
          </a:p>
          <a:p>
            <a:endParaRPr lang="en-US" dirty="0">
              <a:solidFill>
                <a:srgbClr val="0B49CB"/>
              </a:solidFill>
              <a:latin typeface="Abadi"/>
            </a:endParaRPr>
          </a:p>
        </p:txBody>
      </p:sp>
      <p:pic>
        <p:nvPicPr>
          <p:cNvPr id="2" name="Picture 1" descr="A graph of different colored squares&#10;&#10;Description automatically generated">
            <a:extLst>
              <a:ext uri="{FF2B5EF4-FFF2-40B4-BE49-F238E27FC236}">
                <a16:creationId xmlns:a16="http://schemas.microsoft.com/office/drawing/2014/main" id="{7707482A-100E-6ED8-597D-54F57C920520}"/>
              </a:ext>
            </a:extLst>
          </p:cNvPr>
          <p:cNvPicPr>
            <a:picLocks noChangeAspect="1"/>
          </p:cNvPicPr>
          <p:nvPr/>
        </p:nvPicPr>
        <p:blipFill>
          <a:blip r:embed="rId3"/>
          <a:stretch>
            <a:fillRect/>
          </a:stretch>
        </p:blipFill>
        <p:spPr>
          <a:xfrm>
            <a:off x="1261444" y="1569156"/>
            <a:ext cx="5289023" cy="4114800"/>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1540247"/>
            <a:ext cx="2706967" cy="3783367"/>
          </a:xfrm>
          <a:prstGeom prst="rect">
            <a:avLst/>
          </a:prstGeom>
        </p:spPr>
        <p:txBody>
          <a:bodyPr vert="horz" lIns="91440" tIns="45720" rIns="91440" bIns="45720" rtlCol="0" anchor="t">
            <a:normAutofit fontScale="92500" lnSpcReduction="10000"/>
          </a:bodyPr>
          <a:lstStyle/>
          <a:p>
            <a:pPr>
              <a:lnSpc>
                <a:spcPct val="100000"/>
              </a:lnSpc>
              <a:spcBef>
                <a:spcPts val="1400"/>
              </a:spcBef>
            </a:pPr>
            <a:r>
              <a:rPr lang="en-US" sz="2200" dirty="0">
                <a:solidFill>
                  <a:schemeClr val="accent3">
                    <a:lumMod val="25000"/>
                  </a:schemeClr>
                </a:solidFill>
                <a:latin typeface="Abadi"/>
              </a:rPr>
              <a:t>We Visualize the built model accuracy for all built classification models, in a bar chart as shown:</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rgbClr val="000000"/>
                </a:solidFill>
                <a:ea typeface="+mn-lt"/>
                <a:cs typeface="+mn-lt"/>
              </a:rPr>
              <a:t>The KNN is the model with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descr="A graph of different classification models&#10;&#10;Description automatically generated">
            <a:extLst>
              <a:ext uri="{FF2B5EF4-FFF2-40B4-BE49-F238E27FC236}">
                <a16:creationId xmlns:a16="http://schemas.microsoft.com/office/drawing/2014/main" id="{31BCCC3D-62CC-C09D-7556-A02643B9EA20}"/>
              </a:ext>
            </a:extLst>
          </p:cNvPr>
          <p:cNvPicPr>
            <a:picLocks noChangeAspect="1"/>
          </p:cNvPicPr>
          <p:nvPr/>
        </p:nvPicPr>
        <p:blipFill>
          <a:blip r:embed="rId3"/>
          <a:stretch>
            <a:fillRect/>
          </a:stretch>
        </p:blipFill>
        <p:spPr>
          <a:xfrm>
            <a:off x="3606799" y="1575514"/>
            <a:ext cx="4188179" cy="3746483"/>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521178"/>
            <a:ext cx="4448760" cy="3811588"/>
          </a:xfrm>
          <a:prstGeom prst="rect">
            <a:avLst/>
          </a:prstGeom>
        </p:spPr>
        <p:txBody>
          <a:bodyPr lIns="91440" tIns="45720" rIns="91440" bIns="45720" anchor="t">
            <a:normAutofit/>
          </a:bodyPr>
          <a:lstStyle/>
          <a:p>
            <a:r>
              <a:rPr lang="en-US" sz="2200" dirty="0">
                <a:solidFill>
                  <a:schemeClr val="accent3">
                    <a:lumMod val="25000"/>
                  </a:schemeClr>
                </a:solidFill>
                <a:ea typeface="+mn-lt"/>
                <a:cs typeface="+mn-lt"/>
              </a:rPr>
              <a:t>The confusion matrix for the decision tree classifier demonstrates that the classifier can differentiate between the different classes. However, the primary issue is the occurrence of false positives, where unsuccessful landings are incorrectly marked as successful by the classifier.</a:t>
            </a:r>
            <a:endParaRPr lang="en-US" dirty="0">
              <a:solidFill>
                <a:schemeClr val="accent3">
                  <a:lumMod val="25000"/>
                </a:schemeClr>
              </a:solidFill>
            </a:endParaRPr>
          </a:p>
          <a:p>
            <a:pPr marL="0" indent="0">
              <a:buNone/>
            </a:pPr>
            <a:endParaRPr lang="en-US" sz="2200" dirty="0">
              <a:solidFill>
                <a:schemeClr val="accent3">
                  <a:lumMod val="25000"/>
                </a:schemeClr>
              </a:solidFill>
              <a:cs typeface="Calibri"/>
            </a:endParaRPr>
          </a:p>
          <a:p>
            <a:pPr>
              <a:lnSpc>
                <a:spcPct val="100000"/>
              </a:lnSpc>
              <a:spcBef>
                <a:spcPts val="1400"/>
              </a:spcBef>
            </a:pPr>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descr="A graph of different colored squares&#10;&#10;Description automatically generated">
            <a:extLst>
              <a:ext uri="{FF2B5EF4-FFF2-40B4-BE49-F238E27FC236}">
                <a16:creationId xmlns:a16="http://schemas.microsoft.com/office/drawing/2014/main" id="{CE600B76-6C17-E9A1-F68A-34E95311B98B}"/>
              </a:ext>
            </a:extLst>
          </p:cNvPr>
          <p:cNvPicPr>
            <a:picLocks noChangeAspect="1"/>
          </p:cNvPicPr>
          <p:nvPr/>
        </p:nvPicPr>
        <p:blipFill>
          <a:blip r:embed="rId3"/>
          <a:stretch>
            <a:fillRect/>
          </a:stretch>
        </p:blipFill>
        <p:spPr>
          <a:xfrm>
            <a:off x="5348021" y="1371600"/>
            <a:ext cx="5289023" cy="4114800"/>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lIns="91440" tIns="45720" rIns="91440" bIns="45720" anchor="t">
            <a:normAutofit/>
          </a:bodyPr>
          <a:lstStyle/>
          <a:p>
            <a:r>
              <a:rPr lang="en-US" sz="2200" dirty="0">
                <a:solidFill>
                  <a:schemeClr val="accent3">
                    <a:lumMod val="25000"/>
                  </a:schemeClr>
                </a:solidFill>
                <a:ea typeface="+mn-lt"/>
                <a:cs typeface="+mn-lt"/>
              </a:rPr>
              <a:t>We can conclude the following:</a:t>
            </a:r>
            <a:endParaRPr lang="en-US">
              <a:solidFill>
                <a:schemeClr val="accent3">
                  <a:lumMod val="25000"/>
                </a:schemeClr>
              </a:solidFill>
              <a:ea typeface="+mn-lt"/>
              <a:cs typeface="+mn-lt"/>
            </a:endParaRPr>
          </a:p>
          <a:p>
            <a:r>
              <a:rPr lang="en-US" sz="2200" dirty="0">
                <a:solidFill>
                  <a:schemeClr val="accent3">
                    <a:lumMod val="25000"/>
                  </a:schemeClr>
                </a:solidFill>
                <a:ea typeface="+mn-lt"/>
                <a:cs typeface="+mn-lt"/>
              </a:rPr>
              <a:t>The greater the number of flights at a launch site, the higher the success rate.</a:t>
            </a:r>
            <a:endParaRPr lang="en-US">
              <a:solidFill>
                <a:schemeClr val="accent3">
                  <a:lumMod val="25000"/>
                </a:schemeClr>
              </a:solidFill>
              <a:ea typeface="+mn-lt"/>
              <a:cs typeface="+mn-lt"/>
            </a:endParaRPr>
          </a:p>
          <a:p>
            <a:r>
              <a:rPr lang="en-US" sz="2200" dirty="0">
                <a:solidFill>
                  <a:schemeClr val="accent3">
                    <a:lumMod val="25000"/>
                  </a:schemeClr>
                </a:solidFill>
                <a:ea typeface="+mn-lt"/>
                <a:cs typeface="+mn-lt"/>
              </a:rPr>
              <a:t>The launch success rate began to increase from 2013 and continued to improve until 2020.</a:t>
            </a:r>
            <a:endParaRPr lang="en-US">
              <a:solidFill>
                <a:schemeClr val="accent3">
                  <a:lumMod val="25000"/>
                </a:schemeClr>
              </a:solidFill>
              <a:ea typeface="+mn-lt"/>
              <a:cs typeface="+mn-lt"/>
            </a:endParaRPr>
          </a:p>
          <a:p>
            <a:r>
              <a:rPr lang="en-US" sz="2200" dirty="0">
                <a:solidFill>
                  <a:schemeClr val="accent3">
                    <a:lumMod val="25000"/>
                  </a:schemeClr>
                </a:solidFill>
                <a:ea typeface="+mn-lt"/>
                <a:cs typeface="+mn-lt"/>
              </a:rPr>
              <a:t>The orbits ES-L1, GEO, HEO, SSO, and VLEO had the highest success rates.</a:t>
            </a:r>
            <a:endParaRPr lang="en-US">
              <a:solidFill>
                <a:schemeClr val="accent3">
                  <a:lumMod val="25000"/>
                </a:schemeClr>
              </a:solidFill>
              <a:ea typeface="+mn-lt"/>
              <a:cs typeface="+mn-lt"/>
            </a:endParaRPr>
          </a:p>
          <a:p>
            <a:r>
              <a:rPr lang="en-US" sz="2200" dirty="0">
                <a:solidFill>
                  <a:schemeClr val="accent3">
                    <a:lumMod val="25000"/>
                  </a:schemeClr>
                </a:solidFill>
                <a:ea typeface="+mn-lt"/>
                <a:cs typeface="+mn-lt"/>
              </a:rPr>
              <a:t>KSC LC-39A had the most successful launches among all the sites.</a:t>
            </a:r>
            <a:endParaRPr lang="en-US">
              <a:solidFill>
                <a:schemeClr val="accent3">
                  <a:lumMod val="25000"/>
                </a:schemeClr>
              </a:solidFill>
              <a:ea typeface="+mn-lt"/>
              <a:cs typeface="+mn-lt"/>
            </a:endParaRPr>
          </a:p>
          <a:p>
            <a:r>
              <a:rPr lang="en-US" sz="2200" dirty="0">
                <a:solidFill>
                  <a:schemeClr val="accent3">
                    <a:lumMod val="25000"/>
                  </a:schemeClr>
                </a:solidFill>
                <a:ea typeface="+mn-lt"/>
                <a:cs typeface="+mn-lt"/>
              </a:rPr>
              <a:t>The decision tree classifier proved to be the best machine learning algorithm for this task.</a:t>
            </a:r>
            <a:endParaRPr lang="en-US">
              <a:solidFill>
                <a:schemeClr val="accent3">
                  <a:lumMod val="25000"/>
                </a:schemeClr>
              </a:solidFill>
              <a:ea typeface="+mn-lt"/>
              <a:cs typeface="+mn-lt"/>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l" rtl="0"/>
            <a:r>
              <a:rPr lang="en-US" b="0" i="0" u="none" strike="noStrike" baseline="0" dirty="0">
                <a:solidFill>
                  <a:srgbClr val="0B49CB"/>
                </a:solidFill>
                <a:latin typeface="Abadi"/>
                <a:ea typeface="Arial"/>
                <a:cs typeface="Arial"/>
              </a:rPr>
              <a:t>Executive Summary</a:t>
            </a:r>
            <a:r>
              <a:rPr lang="en-US" b="0" i="0" dirty="0">
                <a:solidFill>
                  <a:srgbClr val="000000"/>
                </a:solidFill>
                <a:latin typeface="Abadi"/>
                <a:ea typeface="Arial"/>
                <a:cs typeface="Arial"/>
              </a:rPr>
              <a:t>​</a:t>
            </a:r>
          </a:p>
          <a:p>
            <a:pPr marL="228600" lvl="0" indent="-228600" algn="l" rtl="0">
              <a:buFont typeface=""/>
              <a:buChar char="•"/>
            </a:pPr>
            <a:r>
              <a:rPr lang="en-US" b="0" i="0" u="none" strike="noStrike" baseline="0" dirty="0">
                <a:solidFill>
                  <a:srgbClr val="292929"/>
                </a:solidFill>
                <a:latin typeface="Abadi"/>
                <a:ea typeface="Arial"/>
                <a:cs typeface="Arial"/>
              </a:rPr>
              <a:t>Data collection methodology:</a:t>
            </a:r>
            <a:r>
              <a:rPr lang="en-US" b="0" i="0" dirty="0">
                <a:solidFill>
                  <a:srgbClr val="000000"/>
                </a:solidFill>
                <a:latin typeface="Abadi"/>
                <a:ea typeface="Arial"/>
                <a:cs typeface="Arial"/>
              </a:rPr>
              <a:t>​</a:t>
            </a:r>
          </a:p>
          <a:p>
            <a:pPr marL="228600" lvl="1" indent="-228600" algn="l" rtl="0">
              <a:buFont typeface=""/>
              <a:buChar char="•"/>
            </a:pPr>
            <a:r>
              <a:rPr lang="en-US" b="0" i="0" u="none" strike="noStrike" baseline="0" dirty="0">
                <a:solidFill>
                  <a:srgbClr val="767171"/>
                </a:solidFill>
                <a:latin typeface="Abadi"/>
                <a:ea typeface="Arial"/>
                <a:cs typeface="Arial"/>
              </a:rPr>
              <a:t>Data was collected using SpaceX API and web scraping from Wikipedia. </a:t>
            </a:r>
            <a:r>
              <a:rPr lang="en-US" b="0" i="0" dirty="0">
                <a:solidFill>
                  <a:srgbClr val="000000"/>
                </a:solidFill>
                <a:latin typeface="Abadi"/>
                <a:ea typeface="Arial"/>
                <a:cs typeface="Arial"/>
              </a:rPr>
              <a:t>​</a:t>
            </a:r>
          </a:p>
          <a:p>
            <a:pPr marL="228600" lvl="0" indent="-228600" algn="l" rtl="0">
              <a:buFont typeface=""/>
              <a:buChar char="•"/>
            </a:pPr>
            <a:r>
              <a:rPr lang="en-US" b="0" i="0" u="none" strike="noStrike" baseline="0" dirty="0">
                <a:solidFill>
                  <a:srgbClr val="292929"/>
                </a:solidFill>
                <a:latin typeface="Abadi"/>
                <a:ea typeface="Arial"/>
                <a:cs typeface="Arial"/>
              </a:rPr>
              <a:t>Perform data wrangling</a:t>
            </a:r>
            <a:r>
              <a:rPr lang="en-US" b="0" i="0" dirty="0">
                <a:solidFill>
                  <a:srgbClr val="000000"/>
                </a:solidFill>
                <a:latin typeface="Abadi"/>
                <a:ea typeface="Arial"/>
                <a:cs typeface="Arial"/>
              </a:rPr>
              <a:t>​</a:t>
            </a:r>
          </a:p>
          <a:p>
            <a:pPr marL="228600" lvl="1" indent="-228600" algn="l" rtl="0">
              <a:buFont typeface=""/>
              <a:buChar char="•"/>
            </a:pPr>
            <a:r>
              <a:rPr lang="en-US" b="0" i="0" u="none" strike="noStrike" baseline="0" dirty="0">
                <a:solidFill>
                  <a:srgbClr val="767171"/>
                </a:solidFill>
                <a:latin typeface="Abadi"/>
                <a:ea typeface="Arial"/>
                <a:cs typeface="Arial"/>
              </a:rPr>
              <a:t>One-hot encoding was applied to categorical features</a:t>
            </a:r>
            <a:r>
              <a:rPr lang="en-US" b="0" i="0" dirty="0">
                <a:solidFill>
                  <a:srgbClr val="000000"/>
                </a:solidFill>
                <a:latin typeface="Abadi"/>
                <a:ea typeface="Arial"/>
                <a:cs typeface="Arial"/>
              </a:rPr>
              <a:t>​</a:t>
            </a:r>
          </a:p>
          <a:p>
            <a:pPr marL="228600" lvl="0" indent="-228600" algn="l" rtl="0">
              <a:buFont typeface=""/>
              <a:buChar char="•"/>
            </a:pPr>
            <a:r>
              <a:rPr lang="en-US" b="0" i="0" u="none" strike="noStrike" baseline="0" dirty="0">
                <a:solidFill>
                  <a:srgbClr val="292929"/>
                </a:solidFill>
                <a:latin typeface="Abadi"/>
                <a:ea typeface="Arial"/>
                <a:cs typeface="Arial"/>
              </a:rPr>
              <a:t>Perform exploratory data analysis (EDA) using visualization and SQL</a:t>
            </a:r>
            <a:r>
              <a:rPr lang="en-US" b="0" i="0" dirty="0">
                <a:solidFill>
                  <a:srgbClr val="000000"/>
                </a:solidFill>
                <a:latin typeface="Abadi"/>
                <a:ea typeface="Arial"/>
                <a:cs typeface="Arial"/>
              </a:rPr>
              <a:t>​</a:t>
            </a:r>
          </a:p>
          <a:p>
            <a:pPr marL="228600" lvl="0" indent="-228600" algn="l" rtl="0">
              <a:buFont typeface=""/>
              <a:buChar char="•"/>
            </a:pPr>
            <a:r>
              <a:rPr lang="en-US" b="0" i="0" u="none" strike="noStrike" baseline="0" dirty="0">
                <a:solidFill>
                  <a:srgbClr val="292929"/>
                </a:solidFill>
                <a:latin typeface="Abadi"/>
                <a:ea typeface="Arial"/>
                <a:cs typeface="Arial"/>
              </a:rPr>
              <a:t>Perform interactive visual analytics using Folium and </a:t>
            </a:r>
            <a:r>
              <a:rPr lang="en-US" b="0" i="0" u="none" strike="noStrike" baseline="0" err="1">
                <a:solidFill>
                  <a:srgbClr val="292929"/>
                </a:solidFill>
                <a:latin typeface="Abadi"/>
                <a:ea typeface="Arial"/>
                <a:cs typeface="Arial"/>
              </a:rPr>
              <a:t>Plotly</a:t>
            </a:r>
            <a:r>
              <a:rPr lang="en-US" b="0" i="0" u="none" strike="noStrike" baseline="0" dirty="0">
                <a:solidFill>
                  <a:srgbClr val="292929"/>
                </a:solidFill>
                <a:latin typeface="Abadi"/>
                <a:ea typeface="Arial"/>
                <a:cs typeface="Arial"/>
              </a:rPr>
              <a:t> Dash</a:t>
            </a:r>
            <a:r>
              <a:rPr lang="en-US" b="0" i="0" dirty="0">
                <a:solidFill>
                  <a:srgbClr val="000000"/>
                </a:solidFill>
                <a:latin typeface="Abadi"/>
                <a:ea typeface="Arial"/>
                <a:cs typeface="Arial"/>
              </a:rPr>
              <a:t>​</a:t>
            </a:r>
          </a:p>
          <a:p>
            <a:pPr marL="228600" lvl="0" indent="-228600" algn="l" rtl="0">
              <a:buFont typeface=""/>
              <a:buChar char="•"/>
            </a:pPr>
            <a:r>
              <a:rPr lang="en-US" b="0" i="0" u="none" strike="noStrike" baseline="0" dirty="0">
                <a:solidFill>
                  <a:srgbClr val="292929"/>
                </a:solidFill>
                <a:latin typeface="Abadi"/>
                <a:ea typeface="Arial"/>
                <a:cs typeface="Arial"/>
              </a:rPr>
              <a:t>Perform predictive analysis using classification models</a:t>
            </a:r>
            <a:r>
              <a:rPr lang="en-US" b="0" i="0" dirty="0">
                <a:solidFill>
                  <a:srgbClr val="000000"/>
                </a:solidFill>
                <a:latin typeface="Abadi"/>
                <a:ea typeface="Arial"/>
                <a:cs typeface="Arial"/>
              </a:rPr>
              <a:t>​</a:t>
            </a:r>
          </a:p>
          <a:p>
            <a:pPr marL="228600" lvl="1" indent="-228600" algn="l" rtl="0">
              <a:buFont typeface=""/>
              <a:buChar char="•"/>
            </a:pPr>
            <a:r>
              <a:rPr lang="en-US" b="0" i="0" u="none" strike="noStrike" baseline="0" dirty="0">
                <a:solidFill>
                  <a:srgbClr val="767171"/>
                </a:solidFill>
                <a:latin typeface="Abadi"/>
                <a:ea typeface="Arial"/>
                <a:cs typeface="Arial"/>
              </a:rPr>
              <a:t>How to build, tune, evaluate classification models</a:t>
            </a:r>
            <a:r>
              <a:rPr lang="en-US" b="0" i="0" dirty="0">
                <a:solidFill>
                  <a:srgbClr val="000000"/>
                </a:solidFill>
                <a:latin typeface="Abadi"/>
                <a:ea typeface="Arial"/>
                <a:cs typeface="Arial"/>
              </a:rPr>
              <a:t>​</a:t>
            </a:r>
            <a:endParaRPr lang="en-US"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7744" y="1712737"/>
            <a:ext cx="10515600" cy="4351338"/>
          </a:xfrm>
          <a:prstGeom prst="rect">
            <a:avLst/>
          </a:prstGeom>
        </p:spPr>
        <p:txBody>
          <a:bodyPr lIns="91440" tIns="45720" rIns="91440" bIns="45720" anchor="t"/>
          <a:lstStyle/>
          <a:p>
            <a:r>
              <a:rPr lang="en-US" sz="2200" dirty="0">
                <a:solidFill>
                  <a:schemeClr val="accent3">
                    <a:lumMod val="25000"/>
                  </a:schemeClr>
                </a:solidFill>
                <a:ea typeface="+mn-lt"/>
                <a:cs typeface="+mn-lt"/>
              </a:rPr>
              <a:t>The data was gathered using several methods:</a:t>
            </a:r>
            <a:endParaRPr lang="en-US" sz="2200" dirty="0">
              <a:solidFill>
                <a:schemeClr val="accent3">
                  <a:lumMod val="25000"/>
                </a:schemeClr>
              </a:solidFill>
              <a:latin typeface="Abadi"/>
            </a:endParaRPr>
          </a:p>
          <a:p>
            <a:pPr marL="0" indent="0">
              <a:buNone/>
            </a:pPr>
            <a:r>
              <a:rPr lang="en-US" sz="2200" b="1" dirty="0">
                <a:solidFill>
                  <a:schemeClr val="accent3">
                    <a:lumMod val="25000"/>
                  </a:schemeClr>
                </a:solidFill>
                <a:ea typeface="+mn-lt"/>
                <a:cs typeface="+mn-lt"/>
              </a:rPr>
              <a:t>1-API Requests:</a:t>
            </a:r>
            <a:endParaRPr lang="en-US" dirty="0">
              <a:solidFill>
                <a:schemeClr val="accent3">
                  <a:lumMod val="25000"/>
                </a:schemeClr>
              </a:solidFill>
              <a:cs typeface="Calibri" panose="020F0502020204030204"/>
            </a:endParaRPr>
          </a:p>
          <a:p>
            <a:pPr lvl="1"/>
            <a:r>
              <a:rPr lang="en-US" sz="2200">
                <a:solidFill>
                  <a:schemeClr val="accent3">
                    <a:lumMod val="25000"/>
                  </a:schemeClr>
                </a:solidFill>
                <a:ea typeface="+mn-lt"/>
                <a:cs typeface="+mn-lt"/>
              </a:rPr>
              <a:t>Data was collected by sending GET requests to the SpaceX API.</a:t>
            </a:r>
            <a:endParaRPr lang="en-US"/>
          </a:p>
          <a:p>
            <a:pPr lvl="1"/>
            <a:r>
              <a:rPr lang="en-US" sz="2200">
                <a:solidFill>
                  <a:schemeClr val="accent3">
                    <a:lumMod val="25000"/>
                  </a:schemeClr>
                </a:solidFill>
                <a:ea typeface="+mn-lt"/>
                <a:cs typeface="+mn-lt"/>
              </a:rPr>
              <a:t>The response content was decoded as JSON using the .</a:t>
            </a:r>
            <a:r>
              <a:rPr lang="en-US" sz="2200" err="1">
                <a:solidFill>
                  <a:schemeClr val="accent3">
                    <a:lumMod val="25000"/>
                  </a:schemeClr>
                </a:solidFill>
                <a:ea typeface="+mn-lt"/>
                <a:cs typeface="+mn-lt"/>
              </a:rPr>
              <a:t>json</a:t>
            </a:r>
            <a:r>
              <a:rPr lang="en-US" sz="2200">
                <a:solidFill>
                  <a:schemeClr val="accent3">
                    <a:lumMod val="25000"/>
                  </a:schemeClr>
                </a:solidFill>
                <a:ea typeface="+mn-lt"/>
                <a:cs typeface="+mn-lt"/>
              </a:rPr>
              <a:t>() function call and converted into a pandas </a:t>
            </a:r>
            <a:r>
              <a:rPr lang="en-US" sz="2200" err="1">
                <a:solidFill>
                  <a:schemeClr val="accent3">
                    <a:lumMod val="25000"/>
                  </a:schemeClr>
                </a:solidFill>
                <a:ea typeface="+mn-lt"/>
                <a:cs typeface="+mn-lt"/>
              </a:rPr>
              <a:t>DataFrame</a:t>
            </a:r>
            <a:r>
              <a:rPr lang="en-US" sz="2200">
                <a:solidFill>
                  <a:schemeClr val="accent3">
                    <a:lumMod val="25000"/>
                  </a:schemeClr>
                </a:solidFill>
                <a:ea typeface="+mn-lt"/>
                <a:cs typeface="+mn-lt"/>
              </a:rPr>
              <a:t> using .</a:t>
            </a:r>
            <a:r>
              <a:rPr lang="en-US" sz="2200" err="1">
                <a:solidFill>
                  <a:schemeClr val="accent3">
                    <a:lumMod val="25000"/>
                  </a:schemeClr>
                </a:solidFill>
                <a:ea typeface="+mn-lt"/>
                <a:cs typeface="+mn-lt"/>
              </a:rPr>
              <a:t>json_normalize</a:t>
            </a:r>
            <a:r>
              <a:rPr lang="en-US" sz="2200">
                <a:solidFill>
                  <a:schemeClr val="accent3">
                    <a:lumMod val="25000"/>
                  </a:schemeClr>
                </a:solidFill>
                <a:ea typeface="+mn-lt"/>
                <a:cs typeface="+mn-lt"/>
              </a:rPr>
              <a:t>().</a:t>
            </a:r>
            <a:endParaRPr lang="en-US">
              <a:solidFill>
                <a:schemeClr val="accent3">
                  <a:lumMod val="25000"/>
                </a:schemeClr>
              </a:solidFill>
            </a:endParaRPr>
          </a:p>
          <a:p>
            <a:pPr marL="0" indent="0">
              <a:buNone/>
            </a:pPr>
            <a:r>
              <a:rPr lang="en-US" sz="2200" b="1" dirty="0">
                <a:solidFill>
                  <a:schemeClr val="accent3">
                    <a:lumMod val="25000"/>
                  </a:schemeClr>
                </a:solidFill>
                <a:ea typeface="+mn-lt"/>
                <a:cs typeface="+mn-lt"/>
              </a:rPr>
              <a:t>2-Data Cleaning:</a:t>
            </a:r>
            <a:endParaRPr lang="en-US" dirty="0">
              <a:solidFill>
                <a:schemeClr val="accent3">
                  <a:lumMod val="25000"/>
                </a:schemeClr>
              </a:solidFill>
              <a:cs typeface="Calibri" panose="020F0502020204030204"/>
            </a:endParaRPr>
          </a:p>
          <a:p>
            <a:pPr lvl="1"/>
            <a:r>
              <a:rPr lang="en-US" sz="2200">
                <a:solidFill>
                  <a:schemeClr val="accent3">
                    <a:lumMod val="25000"/>
                  </a:schemeClr>
                </a:solidFill>
                <a:ea typeface="+mn-lt"/>
                <a:cs typeface="+mn-lt"/>
              </a:rPr>
              <a:t>The data was cleaned by checking for missing values and filling them where necessary.</a:t>
            </a:r>
            <a:endParaRPr lang="en-US"/>
          </a:p>
          <a:p>
            <a:pPr marL="0" indent="0">
              <a:buNone/>
            </a:pPr>
            <a:r>
              <a:rPr lang="en-US" sz="2200" b="1" dirty="0">
                <a:solidFill>
                  <a:schemeClr val="accent3">
                    <a:lumMod val="25000"/>
                  </a:schemeClr>
                </a:solidFill>
                <a:ea typeface="+mn-lt"/>
                <a:cs typeface="+mn-lt"/>
              </a:rPr>
              <a:t>3-Web Scraping:</a:t>
            </a:r>
            <a:endParaRPr lang="en-US" dirty="0">
              <a:solidFill>
                <a:schemeClr val="accent3">
                  <a:lumMod val="25000"/>
                </a:schemeClr>
              </a:solidFill>
              <a:cs typeface="Calibri" panose="020F0502020204030204"/>
            </a:endParaRPr>
          </a:p>
          <a:p>
            <a:pPr lvl="1"/>
            <a:r>
              <a:rPr lang="en-US" sz="2200">
                <a:solidFill>
                  <a:schemeClr val="accent3">
                    <a:lumMod val="25000"/>
                  </a:schemeClr>
                </a:solidFill>
                <a:ea typeface="+mn-lt"/>
                <a:cs typeface="+mn-lt"/>
              </a:rPr>
              <a:t>Additional data was gathered from Wikipedia for Falcon 9 launch records using BeautifulSoup.</a:t>
            </a:r>
            <a:endParaRPr lang="en-US"/>
          </a:p>
          <a:p>
            <a:pPr lvl="1"/>
            <a:r>
              <a:rPr lang="en-US" sz="2200">
                <a:solidFill>
                  <a:schemeClr val="accent3">
                    <a:lumMod val="25000"/>
                  </a:schemeClr>
                </a:solidFill>
                <a:ea typeface="+mn-lt"/>
                <a:cs typeface="+mn-lt"/>
              </a:rPr>
              <a:t>The objective was to extract the launch records from an HTML table, parse the table, and convert it into a pandas DataFrame for further analysis.</a:t>
            </a:r>
            <a:endParaRPr lang="en-US"/>
          </a:p>
          <a:p>
            <a:pPr>
              <a:lnSpc>
                <a:spcPct val="100000"/>
              </a:lnSpc>
              <a:spcBef>
                <a:spcPts val="1400"/>
              </a:spcBef>
            </a:pPr>
            <a:endParaRPr lang="en-US" sz="2200" dirty="0">
              <a:solidFill>
                <a:schemeClr val="accent3">
                  <a:lumMod val="25000"/>
                </a:schemeClr>
              </a:solidFill>
              <a:latin typeface="Abadi"/>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rial"/>
                <a:cs typeface="Arial"/>
              </a:rPr>
              <a:t>We used the get request to the SpaceX API to collect data, clean the requested data and did some basic data wrangling and formatting.</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ea typeface="+mn-lt"/>
                <a:cs typeface="+mn-lt"/>
              </a:rPr>
              <a:t>The link to the notebook </a:t>
            </a:r>
            <a:r>
              <a:rPr lang="en-US" sz="2200" dirty="0" err="1">
                <a:solidFill>
                  <a:schemeClr val="accent3">
                    <a:lumMod val="25000"/>
                  </a:schemeClr>
                </a:solidFill>
                <a:ea typeface="+mn-lt"/>
                <a:cs typeface="+mn-lt"/>
              </a:rPr>
              <a:t>is:https</a:t>
            </a:r>
            <a:r>
              <a:rPr lang="en-US" sz="2200" dirty="0">
                <a:solidFill>
                  <a:schemeClr val="accent3">
                    <a:lumMod val="25000"/>
                  </a:schemeClr>
                </a:solidFill>
                <a:ea typeface="+mn-lt"/>
                <a:cs typeface="+mn-lt"/>
              </a:rPr>
              <a:t>://github.com/</a:t>
            </a:r>
            <a:r>
              <a:rPr lang="en-US" sz="2200" dirty="0" err="1">
                <a:solidFill>
                  <a:schemeClr val="accent3">
                    <a:lumMod val="25000"/>
                  </a:schemeClr>
                </a:solidFill>
                <a:ea typeface="+mn-lt"/>
                <a:cs typeface="+mn-lt"/>
              </a:rPr>
              <a:t>nshaghluf</a:t>
            </a:r>
            <a:r>
              <a:rPr lang="en-US" sz="2200" dirty="0">
                <a:solidFill>
                  <a:schemeClr val="accent3">
                    <a:lumMod val="25000"/>
                  </a:schemeClr>
                </a:solidFill>
                <a:ea typeface="+mn-lt"/>
                <a:cs typeface="+mn-lt"/>
              </a:rPr>
              <a:t>/data-collection-/blob/main/</a:t>
            </a:r>
            <a:r>
              <a:rPr lang="en-US" sz="2200" dirty="0" err="1">
                <a:solidFill>
                  <a:schemeClr val="accent3">
                    <a:lumMod val="25000"/>
                  </a:schemeClr>
                </a:solidFill>
                <a:ea typeface="+mn-lt"/>
                <a:cs typeface="+mn-lt"/>
              </a:rPr>
              <a:t>jupyter</a:t>
            </a:r>
            <a:r>
              <a:rPr lang="en-US" sz="2200" dirty="0">
                <a:solidFill>
                  <a:schemeClr val="accent3">
                    <a:lumMod val="25000"/>
                  </a:schemeClr>
                </a:solidFill>
                <a:ea typeface="+mn-lt"/>
                <a:cs typeface="+mn-lt"/>
              </a:rPr>
              <a:t>-labs-</a:t>
            </a:r>
            <a:r>
              <a:rPr lang="en-US" sz="2200" dirty="0" err="1">
                <a:solidFill>
                  <a:schemeClr val="accent3">
                    <a:lumMod val="25000"/>
                  </a:schemeClr>
                </a:solidFill>
                <a:ea typeface="+mn-lt"/>
                <a:cs typeface="+mn-lt"/>
              </a:rPr>
              <a:t>spacex</a:t>
            </a:r>
            <a:r>
              <a:rPr lang="en-US" sz="2200" dirty="0">
                <a:solidFill>
                  <a:schemeClr val="accent3">
                    <a:lumMod val="25000"/>
                  </a:schemeClr>
                </a:solidFill>
                <a:ea typeface="+mn-lt"/>
                <a:cs typeface="+mn-lt"/>
              </a:rPr>
              <a:t>-data-collection-</a:t>
            </a:r>
            <a:r>
              <a:rPr lang="en-US" sz="2200" dirty="0" err="1">
                <a:solidFill>
                  <a:schemeClr val="accent3">
                    <a:lumMod val="25000"/>
                  </a:schemeClr>
                </a:solidFill>
                <a:ea typeface="+mn-lt"/>
                <a:cs typeface="+mn-lt"/>
              </a:rPr>
              <a:t>api.ipynb</a:t>
            </a:r>
            <a:endParaRPr lang="en-US" dirty="0" err="1">
              <a:solidFill>
                <a:schemeClr val="accent3">
                  <a:lumMod val="25000"/>
                </a:schemeClr>
              </a:solidFill>
              <a:cs typeface="Calibri"/>
            </a:endParaRPr>
          </a:p>
          <a:p>
            <a:endParaRPr lang="en-US"/>
          </a:p>
          <a:p>
            <a:endParaRPr lang="en-US">
              <a:cs typeface="Calibri" panose="020F0502020204030204"/>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descr="A screenshot of a computer program&#10;&#10;Description automatically generated">
            <a:extLst>
              <a:ext uri="{FF2B5EF4-FFF2-40B4-BE49-F238E27FC236}">
                <a16:creationId xmlns:a16="http://schemas.microsoft.com/office/drawing/2014/main" id="{6A6F0772-88D7-D1F2-05BF-3B06248D4742}"/>
              </a:ext>
            </a:extLst>
          </p:cNvPr>
          <p:cNvPicPr>
            <a:picLocks noChangeAspect="1"/>
          </p:cNvPicPr>
          <p:nvPr/>
        </p:nvPicPr>
        <p:blipFill>
          <a:blip r:embed="rId3"/>
          <a:stretch>
            <a:fillRect/>
          </a:stretch>
        </p:blipFill>
        <p:spPr>
          <a:xfrm>
            <a:off x="5667022" y="1802252"/>
            <a:ext cx="6096000" cy="3524429"/>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37424"/>
            <a:ext cx="3968814" cy="4573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rial"/>
                <a:cs typeface="Arial"/>
              </a:rPr>
              <a:t>We applied web scrapping to </a:t>
            </a:r>
            <a:r>
              <a:rPr lang="en-US" sz="2200" dirty="0" err="1">
                <a:solidFill>
                  <a:schemeClr val="accent3">
                    <a:lumMod val="25000"/>
                  </a:schemeClr>
                </a:solidFill>
                <a:latin typeface="Arial"/>
                <a:cs typeface="Arial"/>
              </a:rPr>
              <a:t>webscrap</a:t>
            </a:r>
            <a:r>
              <a:rPr lang="en-US" sz="2200" dirty="0">
                <a:solidFill>
                  <a:schemeClr val="accent3">
                    <a:lumMod val="25000"/>
                  </a:schemeClr>
                </a:solidFill>
                <a:latin typeface="Arial"/>
                <a:cs typeface="Arial"/>
              </a:rPr>
              <a:t> Falcon 9 launch records with </a:t>
            </a:r>
            <a:r>
              <a:rPr lang="en-US" sz="2200" dirty="0" err="1">
                <a:solidFill>
                  <a:schemeClr val="accent3">
                    <a:lumMod val="25000"/>
                  </a:schemeClr>
                </a:solidFill>
                <a:latin typeface="Arial"/>
                <a:cs typeface="Arial"/>
              </a:rPr>
              <a:t>BeautifulSoup</a:t>
            </a:r>
            <a:r>
              <a:rPr lang="en-US" sz="2200" dirty="0">
                <a:solidFill>
                  <a:schemeClr val="accent3">
                    <a:lumMod val="25000"/>
                  </a:schemeClr>
                </a:solidFill>
                <a:latin typeface="Arial"/>
                <a:cs typeface="Arial"/>
              </a:rPr>
              <a:t> </a:t>
            </a:r>
          </a:p>
          <a:p>
            <a:pPr>
              <a:lnSpc>
                <a:spcPct val="100000"/>
              </a:lnSpc>
              <a:spcBef>
                <a:spcPts val="1400"/>
              </a:spcBef>
            </a:pPr>
            <a:r>
              <a:rPr lang="en-US" sz="2200" dirty="0">
                <a:solidFill>
                  <a:schemeClr val="accent3">
                    <a:lumMod val="25000"/>
                  </a:schemeClr>
                </a:solidFill>
                <a:latin typeface="Arial"/>
                <a:cs typeface="Arial"/>
              </a:rPr>
              <a:t>We parsed the table and converted it into a pandas </a:t>
            </a:r>
            <a:r>
              <a:rPr lang="en-US" sz="2200" dirty="0" err="1">
                <a:solidFill>
                  <a:schemeClr val="accent3">
                    <a:lumMod val="25000"/>
                  </a:schemeClr>
                </a:solidFill>
                <a:latin typeface="Arial"/>
                <a:cs typeface="Arial"/>
              </a:rPr>
              <a:t>dataframe</a:t>
            </a:r>
            <a:r>
              <a:rPr lang="en-US" sz="2200" dirty="0">
                <a:solidFill>
                  <a:schemeClr val="accent3">
                    <a:lumMod val="25000"/>
                  </a:schemeClr>
                </a:solidFill>
                <a:latin typeface="Arial"/>
                <a:cs typeface="Arial"/>
              </a:rPr>
              <a:t>.</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3">
                    <a:lumMod val="25000"/>
                  </a:schemeClr>
                </a:solidFill>
                <a:ea typeface="+mn-lt"/>
                <a:cs typeface="+mn-lt"/>
              </a:rPr>
              <a:t>https://github.com/nshaghluf/data-collection-/blob/main/jupyter-labs-webscraping.ipynb</a:t>
            </a:r>
            <a:endParaRPr lang="en-US" dirty="0">
              <a:solidFill>
                <a:schemeClr val="accent3">
                  <a:lumMod val="25000"/>
                </a:schemeClr>
              </a:solidFill>
              <a:ea typeface="+mn-lt"/>
              <a:cs typeface="+mn-lt"/>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5" name="Picture 4" descr="A screenshot of a computer program&#10;&#10;Description automatically generated">
            <a:extLst>
              <a:ext uri="{FF2B5EF4-FFF2-40B4-BE49-F238E27FC236}">
                <a16:creationId xmlns:a16="http://schemas.microsoft.com/office/drawing/2014/main" id="{385FF3A3-D36B-7EDD-F98C-F59C36B530FB}"/>
              </a:ext>
            </a:extLst>
          </p:cNvPr>
          <p:cNvPicPr>
            <a:picLocks noChangeAspect="1"/>
          </p:cNvPicPr>
          <p:nvPr/>
        </p:nvPicPr>
        <p:blipFill>
          <a:blip r:embed="rId3"/>
          <a:stretch>
            <a:fillRect/>
          </a:stretch>
        </p:blipFill>
        <p:spPr>
          <a:xfrm>
            <a:off x="5303520" y="1886241"/>
            <a:ext cx="6132576" cy="4536365"/>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84</TotalTime>
  <Words>1346</Words>
  <Application>Microsoft Office PowerPoint</Application>
  <PresentationFormat>Widescreen</PresentationFormat>
  <Paragraphs>234</Paragraphs>
  <Slides>45</Slides>
  <Notes>3</Notes>
  <HiddenSlides>0</HiddenSlides>
  <MMClips>0</MMClips>
  <ScaleCrop>false</ScaleCrop>
  <HeadingPairs>
    <vt:vector size="4" baseType="variant">
      <vt:variant>
        <vt:lpstr>Theme</vt:lpstr>
      </vt:variant>
      <vt:variant>
        <vt:i4>1</vt:i4>
      </vt:variant>
      <vt:variant>
        <vt:lpstr>Slide Titles</vt:lpstr>
      </vt:variant>
      <vt:variant>
        <vt:i4>45</vt:i4>
      </vt:variant>
    </vt:vector>
  </HeadingPairs>
  <TitlesOfParts>
    <vt:vector size="46" baseType="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YAN Luo</cp:lastModifiedBy>
  <cp:revision>464</cp:revision>
  <dcterms:created xsi:type="dcterms:W3CDTF">2021-04-29T18:58:34Z</dcterms:created>
  <dcterms:modified xsi:type="dcterms:W3CDTF">2024-06-10T16:19:24Z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